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3"/>
  </p:notesMasterIdLst>
  <p:sldIdLst>
    <p:sldId id="256" r:id="rId2"/>
    <p:sldId id="269" r:id="rId3"/>
    <p:sldId id="298" r:id="rId4"/>
    <p:sldId id="300" r:id="rId5"/>
    <p:sldId id="280" r:id="rId6"/>
    <p:sldId id="278" r:id="rId7"/>
    <p:sldId id="288" r:id="rId8"/>
    <p:sldId id="281" r:id="rId9"/>
    <p:sldId id="290" r:id="rId10"/>
    <p:sldId id="291" r:id="rId11"/>
    <p:sldId id="284" r:id="rId12"/>
    <p:sldId id="292" r:id="rId13"/>
    <p:sldId id="295" r:id="rId14"/>
    <p:sldId id="293" r:id="rId15"/>
    <p:sldId id="294" r:id="rId16"/>
    <p:sldId id="277" r:id="rId17"/>
    <p:sldId id="297" r:id="rId18"/>
    <p:sldId id="299" r:id="rId19"/>
    <p:sldId id="276" r:id="rId20"/>
    <p:sldId id="296" r:id="rId21"/>
    <p:sldId id="26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47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ED26F-637D-4C58-981C-536FD3EFE3EB}" type="datetimeFigureOut">
              <a:rPr lang="en-US" smtClean="0"/>
              <a:pPr/>
              <a:t>04-Dec-18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8C205-D3CA-41A5-83A5-259DE4900B0C}" type="slidenum">
              <a:rPr lang="en-US" smtClean="0"/>
              <a:pPr/>
              <a:t>‹#›</a:t>
            </a:fld>
            <a:endParaRPr lang="en-US"/>
          </a:p>
        </p:txBody>
      </p:sp>
    </p:spTree>
    <p:extLst>
      <p:ext uri="{BB962C8B-B14F-4D97-AF65-F5344CB8AC3E}">
        <p14:creationId xmlns="" xmlns:p14="http://schemas.microsoft.com/office/powerpoint/2010/main" val="1162225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8C205-D3CA-41A5-83A5-259DE4900B0C}" type="slidenum">
              <a:rPr lang="en-US" smtClean="0"/>
              <a:pPr/>
              <a:t>1</a:t>
            </a:fld>
            <a:endParaRPr lang="en-US"/>
          </a:p>
        </p:txBody>
      </p:sp>
    </p:spTree>
    <p:extLst>
      <p:ext uri="{BB962C8B-B14F-4D97-AF65-F5344CB8AC3E}">
        <p14:creationId xmlns="" xmlns:p14="http://schemas.microsoft.com/office/powerpoint/2010/main" val="4045282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2159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54364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749729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95973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8857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04-Dec-18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9326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04-Dec-18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1067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04-Dec-18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911658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04-Dec-18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80529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D8BD707-D9CF-40AE-B4C6-C98DA3205C09}" type="datetimeFigureOut">
              <a:rPr lang="en-US" smtClean="0"/>
              <a:pPr/>
              <a:t>04-Dec-18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76945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80560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D8BD707-D9CF-40AE-B4C6-C98DA3205C09}" type="datetimeFigureOut">
              <a:rPr lang="en-US" smtClean="0"/>
              <a:pPr/>
              <a:t>04-Dec-18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67766131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457200" y="609600"/>
            <a:ext cx="8458200" cy="4077117"/>
          </a:xfrm>
          <a:prstGeom prst="snip2DiagRect">
            <a:avLst/>
          </a:prstGeom>
          <a:noFill/>
          <a:ln w="28575">
            <a:solidFill>
              <a:srgbClr val="0070C0"/>
            </a:solidFill>
          </a:ln>
        </p:spPr>
        <p:txBody>
          <a:bodyPr wrap="square" lIns="91440" tIns="45720" rIns="91440" bIns="45720">
            <a:spAutoFit/>
          </a:bodyPr>
          <a:lstStyle/>
          <a:p>
            <a:pPr algn="ctr"/>
            <a:r>
              <a:rPr lang="en-US" sz="5400" b="1" dirty="0" smtClean="0">
                <a:ln w="11430"/>
                <a:solidFill>
                  <a:srgbClr val="C00000"/>
                </a:solidFill>
                <a:effectLst>
                  <a:outerShdw blurRad="50800" dist="39000" dir="5460000" algn="tl">
                    <a:srgbClr val="000000">
                      <a:alpha val="38000"/>
                    </a:srgbClr>
                  </a:outerShdw>
                </a:effectLst>
              </a:rPr>
              <a:t>ISEG NATIONAL CONFERENCE EGCON-2018</a:t>
            </a:r>
            <a:endParaRPr lang="en-US" sz="5400" b="1" dirty="0">
              <a:ln w="11430"/>
              <a:solidFill>
                <a:srgbClr val="C00000"/>
              </a:solidFill>
              <a:effectLst>
                <a:outerShdw blurRad="50800" dist="39000" dir="5460000" algn="tl">
                  <a:srgbClr val="000000">
                    <a:alpha val="38000"/>
                  </a:srgbClr>
                </a:outerShdw>
              </a:effectLst>
            </a:endParaRPr>
          </a:p>
          <a:p>
            <a:pPr algn="ctr"/>
            <a:r>
              <a:rPr lang="en-US" sz="5400" b="1" dirty="0">
                <a:ln w="11430"/>
                <a:solidFill>
                  <a:srgbClr val="C00000"/>
                </a:solidFill>
                <a:effectLst>
                  <a:outerShdw blurRad="50800" dist="39000" dir="5460000" algn="tl">
                    <a:srgbClr val="000000">
                      <a:alpha val="38000"/>
                    </a:srgbClr>
                  </a:outerShdw>
                </a:effectLst>
              </a:rPr>
              <a:t> </a:t>
            </a:r>
            <a:r>
              <a:rPr lang="en-US" sz="5400" b="1" dirty="0" smtClean="0">
                <a:ln w="11430"/>
                <a:solidFill>
                  <a:srgbClr val="C00000"/>
                </a:solidFill>
                <a:effectLst>
                  <a:outerShdw blurRad="50800" dist="39000" dir="5460000" algn="tl">
                    <a:srgbClr val="000000">
                      <a:alpha val="38000"/>
                    </a:srgbClr>
                  </a:outerShdw>
                </a:effectLst>
              </a:rPr>
              <a:t>3</a:t>
            </a:r>
            <a:r>
              <a:rPr lang="en-US" sz="5400" b="1" baseline="30000" dirty="0" smtClean="0">
                <a:ln w="11430"/>
                <a:solidFill>
                  <a:srgbClr val="C00000"/>
                </a:solidFill>
                <a:effectLst>
                  <a:outerShdw blurRad="50800" dist="39000" dir="5460000" algn="tl">
                    <a:srgbClr val="000000">
                      <a:alpha val="38000"/>
                    </a:srgbClr>
                  </a:outerShdw>
                </a:effectLst>
              </a:rPr>
              <a:t>rd</a:t>
            </a:r>
            <a:r>
              <a:rPr lang="en-US" sz="5400" b="1" dirty="0" smtClean="0">
                <a:ln w="11430"/>
                <a:solidFill>
                  <a:srgbClr val="C00000"/>
                </a:solidFill>
                <a:effectLst>
                  <a:outerShdw blurRad="50800" dist="39000" dir="5460000" algn="tl">
                    <a:srgbClr val="000000">
                      <a:alpha val="38000"/>
                    </a:srgbClr>
                  </a:outerShdw>
                </a:effectLst>
              </a:rPr>
              <a:t>-5</a:t>
            </a:r>
            <a:r>
              <a:rPr lang="en-US" sz="5400" b="1" baseline="30000" dirty="0" smtClean="0">
                <a:ln w="11430"/>
                <a:solidFill>
                  <a:srgbClr val="C00000"/>
                </a:solidFill>
                <a:effectLst>
                  <a:outerShdw blurRad="50800" dist="39000" dir="5460000" algn="tl">
                    <a:srgbClr val="000000">
                      <a:alpha val="38000"/>
                    </a:srgbClr>
                  </a:outerShdw>
                </a:effectLst>
              </a:rPr>
              <a:t>th</a:t>
            </a:r>
            <a:r>
              <a:rPr lang="en-US" sz="5400" b="1" dirty="0" smtClean="0">
                <a:ln w="11430"/>
                <a:solidFill>
                  <a:srgbClr val="C00000"/>
                </a:solidFill>
                <a:effectLst>
                  <a:outerShdw blurRad="50800" dist="39000" dir="5460000" algn="tl">
                    <a:srgbClr val="000000">
                      <a:alpha val="38000"/>
                    </a:srgbClr>
                  </a:outerShdw>
                </a:effectLst>
              </a:rPr>
              <a:t> December,2018</a:t>
            </a:r>
          </a:p>
          <a:p>
            <a:pPr algn="ctr"/>
            <a:r>
              <a:rPr lang="en-US" sz="5400" b="1" dirty="0" smtClean="0">
                <a:ln w="11430"/>
                <a:solidFill>
                  <a:srgbClr val="C00000"/>
                </a:solidFill>
                <a:effectLst>
                  <a:outerShdw blurRad="50800" dist="39000" dir="5460000" algn="tl">
                    <a:srgbClr val="000000">
                      <a:alpha val="38000"/>
                    </a:srgbClr>
                  </a:outerShdw>
                </a:effectLst>
              </a:rPr>
              <a:t>GSI, TI,SR, Hyderabad</a:t>
            </a:r>
            <a:endParaRPr lang="en-US" sz="5400" b="1" dirty="0">
              <a:ln w="11430"/>
              <a:solidFill>
                <a:srgbClr val="C00000"/>
              </a:solidFill>
              <a:effectLst>
                <a:outerShdw blurRad="50800" dist="39000" dir="5460000" algn="tl">
                  <a:srgbClr val="000000">
                    <a:alpha val="38000"/>
                  </a:srgbClr>
                </a:outerShdw>
              </a:effectLst>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348160343"/>
              </p:ext>
            </p:extLst>
          </p:nvPr>
        </p:nvGraphicFramePr>
        <p:xfrm>
          <a:off x="304800" y="369332"/>
          <a:ext cx="8381997" cy="5935097"/>
        </p:xfrm>
        <a:graphic>
          <a:graphicData uri="http://schemas.openxmlformats.org/drawingml/2006/table">
            <a:tbl>
              <a:tblPr firstRow="1" firstCol="1" bandRow="1">
                <a:tableStyleId>{5C22544A-7EE6-4342-B048-85BDC9FD1C3A}</a:tableStyleId>
              </a:tblPr>
              <a:tblGrid>
                <a:gridCol w="437319">
                  <a:extLst>
                    <a:ext uri="{9D8B030D-6E8A-4147-A177-3AD203B41FA5}">
                      <a16:colId xmlns="" xmlns:a16="http://schemas.microsoft.com/office/drawing/2014/main" val="1459671731"/>
                    </a:ext>
                  </a:extLst>
                </a:gridCol>
                <a:gridCol w="1020417">
                  <a:extLst>
                    <a:ext uri="{9D8B030D-6E8A-4147-A177-3AD203B41FA5}">
                      <a16:colId xmlns="" xmlns:a16="http://schemas.microsoft.com/office/drawing/2014/main" val="991037496"/>
                    </a:ext>
                  </a:extLst>
                </a:gridCol>
                <a:gridCol w="510209">
                  <a:extLst>
                    <a:ext uri="{9D8B030D-6E8A-4147-A177-3AD203B41FA5}">
                      <a16:colId xmlns="" xmlns:a16="http://schemas.microsoft.com/office/drawing/2014/main" val="4084815256"/>
                    </a:ext>
                  </a:extLst>
                </a:gridCol>
                <a:gridCol w="510209">
                  <a:extLst>
                    <a:ext uri="{9D8B030D-6E8A-4147-A177-3AD203B41FA5}">
                      <a16:colId xmlns="" xmlns:a16="http://schemas.microsoft.com/office/drawing/2014/main" val="249575059"/>
                    </a:ext>
                  </a:extLst>
                </a:gridCol>
                <a:gridCol w="510209">
                  <a:extLst>
                    <a:ext uri="{9D8B030D-6E8A-4147-A177-3AD203B41FA5}">
                      <a16:colId xmlns="" xmlns:a16="http://schemas.microsoft.com/office/drawing/2014/main" val="3427653577"/>
                    </a:ext>
                  </a:extLst>
                </a:gridCol>
                <a:gridCol w="665326">
                  <a:extLst>
                    <a:ext uri="{9D8B030D-6E8A-4147-A177-3AD203B41FA5}">
                      <a16:colId xmlns="" xmlns:a16="http://schemas.microsoft.com/office/drawing/2014/main" val="888625653"/>
                    </a:ext>
                  </a:extLst>
                </a:gridCol>
                <a:gridCol w="931333">
                  <a:extLst>
                    <a:ext uri="{9D8B030D-6E8A-4147-A177-3AD203B41FA5}">
                      <a16:colId xmlns="" xmlns:a16="http://schemas.microsoft.com/office/drawing/2014/main" val="3652943568"/>
                    </a:ext>
                  </a:extLst>
                </a:gridCol>
                <a:gridCol w="1289539">
                  <a:extLst>
                    <a:ext uri="{9D8B030D-6E8A-4147-A177-3AD203B41FA5}">
                      <a16:colId xmlns="" xmlns:a16="http://schemas.microsoft.com/office/drawing/2014/main" val="445558840"/>
                    </a:ext>
                  </a:extLst>
                </a:gridCol>
                <a:gridCol w="1074615">
                  <a:extLst>
                    <a:ext uri="{9D8B030D-6E8A-4147-A177-3AD203B41FA5}">
                      <a16:colId xmlns="" xmlns:a16="http://schemas.microsoft.com/office/drawing/2014/main" val="422367888"/>
                    </a:ext>
                  </a:extLst>
                </a:gridCol>
                <a:gridCol w="1432821">
                  <a:extLst>
                    <a:ext uri="{9D8B030D-6E8A-4147-A177-3AD203B41FA5}">
                      <a16:colId xmlns="" xmlns:a16="http://schemas.microsoft.com/office/drawing/2014/main" val="3255219663"/>
                    </a:ext>
                  </a:extLst>
                </a:gridCol>
              </a:tblGrid>
              <a:tr h="529410">
                <a:tc>
                  <a:txBody>
                    <a:bodyPr/>
                    <a:lstStyle/>
                    <a:p>
                      <a:pPr marL="0" marR="0">
                        <a:lnSpc>
                          <a:spcPct val="115000"/>
                        </a:lnSpc>
                        <a:spcBef>
                          <a:spcPts val="0"/>
                        </a:spcBef>
                        <a:spcAft>
                          <a:spcPts val="0"/>
                        </a:spcAft>
                      </a:pPr>
                      <a:r>
                        <a:rPr lang="en-IN" sz="1200" dirty="0">
                          <a:effectLst/>
                        </a:rPr>
                        <a:t>S.No</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Sample No</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LL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PL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PI</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SL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Co  kg/cm2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Friction angle    Ø</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Group symbol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Remarks</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2289119545"/>
                  </a:ext>
                </a:extLst>
              </a:tr>
              <a:tr h="230175">
                <a:tc>
                  <a:txBody>
                    <a:bodyPr/>
                    <a:lstStyle/>
                    <a:p>
                      <a:pPr marL="0" marR="0" algn="r">
                        <a:lnSpc>
                          <a:spcPct val="115000"/>
                        </a:lnSpc>
                        <a:spcBef>
                          <a:spcPts val="0"/>
                        </a:spcBef>
                        <a:spcAft>
                          <a:spcPts val="0"/>
                        </a:spcAft>
                      </a:pPr>
                      <a:r>
                        <a:rPr lang="en-IN" sz="1200" dirty="0">
                          <a:effectLst/>
                        </a:rPr>
                        <a:t>14</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BH-P9/BS1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19</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Non Cohesive</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832147917"/>
                  </a:ext>
                </a:extLst>
              </a:tr>
              <a:tr h="264036">
                <a:tc>
                  <a:txBody>
                    <a:bodyPr/>
                    <a:lstStyle/>
                    <a:p>
                      <a:pPr marL="0" marR="0" algn="r">
                        <a:lnSpc>
                          <a:spcPct val="115000"/>
                        </a:lnSpc>
                        <a:spcBef>
                          <a:spcPts val="0"/>
                        </a:spcBef>
                        <a:spcAft>
                          <a:spcPts val="0"/>
                        </a:spcAft>
                      </a:pPr>
                      <a:r>
                        <a:rPr lang="en-IN" sz="1200">
                          <a:effectLst/>
                        </a:rPr>
                        <a:t>15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BH-P9/BS2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0.24</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Non Cohesive</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04853444"/>
                  </a:ext>
                </a:extLst>
              </a:tr>
              <a:tr h="198027">
                <a:tc>
                  <a:txBody>
                    <a:bodyPr/>
                    <a:lstStyle/>
                    <a:p>
                      <a:pPr marL="0" marR="0" algn="r">
                        <a:lnSpc>
                          <a:spcPct val="115000"/>
                        </a:lnSpc>
                        <a:spcBef>
                          <a:spcPts val="0"/>
                        </a:spcBef>
                        <a:spcAft>
                          <a:spcPts val="0"/>
                        </a:spcAft>
                      </a:pPr>
                      <a:r>
                        <a:rPr lang="en-IN" sz="1200">
                          <a:effectLst/>
                        </a:rPr>
                        <a:t>16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BH-P9/BS3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26</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Non Cohesive</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218863208"/>
                  </a:ext>
                </a:extLst>
              </a:tr>
              <a:tr h="330045">
                <a:tc>
                  <a:txBody>
                    <a:bodyPr/>
                    <a:lstStyle/>
                    <a:p>
                      <a:pPr marL="0" marR="0" algn="r">
                        <a:lnSpc>
                          <a:spcPct val="115000"/>
                        </a:lnSpc>
                        <a:spcBef>
                          <a:spcPts val="0"/>
                        </a:spcBef>
                        <a:spcAft>
                          <a:spcPts val="0"/>
                        </a:spcAft>
                      </a:pPr>
                      <a:r>
                        <a:rPr lang="en-IN" sz="1200">
                          <a:effectLst/>
                        </a:rPr>
                        <a:t>17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BH-P9/BS4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0.28</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32</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536822887"/>
                  </a:ext>
                </a:extLst>
              </a:tr>
              <a:tr h="270144">
                <a:tc>
                  <a:txBody>
                    <a:bodyPr/>
                    <a:lstStyle/>
                    <a:p>
                      <a:pPr marL="0" marR="0" algn="r">
                        <a:lnSpc>
                          <a:spcPct val="115000"/>
                        </a:lnSpc>
                        <a:spcBef>
                          <a:spcPts val="0"/>
                        </a:spcBef>
                        <a:spcAft>
                          <a:spcPts val="0"/>
                        </a:spcAft>
                      </a:pPr>
                      <a:r>
                        <a:rPr lang="en-IN" sz="1200">
                          <a:effectLst/>
                        </a:rPr>
                        <a:t>18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BH-P9/BS5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47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19</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0.35</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11</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140452952"/>
                  </a:ext>
                </a:extLst>
              </a:tr>
              <a:tr h="264036">
                <a:tc>
                  <a:txBody>
                    <a:bodyPr/>
                    <a:lstStyle/>
                    <a:p>
                      <a:pPr marL="0" marR="0" algn="r">
                        <a:lnSpc>
                          <a:spcPct val="115000"/>
                        </a:lnSpc>
                        <a:spcBef>
                          <a:spcPts val="0"/>
                        </a:spcBef>
                        <a:spcAft>
                          <a:spcPts val="0"/>
                        </a:spcAft>
                      </a:pPr>
                      <a:r>
                        <a:rPr lang="en-IN" sz="1200">
                          <a:effectLst/>
                        </a:rPr>
                        <a:t>19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BH-P9/BS6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0.31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24</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Non Cohesive</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949535857"/>
                  </a:ext>
                </a:extLst>
              </a:tr>
              <a:tr h="330045">
                <a:tc>
                  <a:txBody>
                    <a:bodyPr/>
                    <a:lstStyle/>
                    <a:p>
                      <a:pPr marL="0" marR="0" algn="r">
                        <a:lnSpc>
                          <a:spcPct val="115000"/>
                        </a:lnSpc>
                        <a:spcBef>
                          <a:spcPts val="0"/>
                        </a:spcBef>
                        <a:spcAft>
                          <a:spcPts val="0"/>
                        </a:spcAft>
                      </a:pPr>
                      <a:r>
                        <a:rPr lang="en-IN" sz="1200">
                          <a:effectLst/>
                        </a:rPr>
                        <a:t>20</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BH-P10/BS1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0.31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23</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CL-ML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4044791522"/>
                  </a:ext>
                </a:extLst>
              </a:tr>
              <a:tr h="330045">
                <a:tc>
                  <a:txBody>
                    <a:bodyPr/>
                    <a:lstStyle/>
                    <a:p>
                      <a:pPr marL="0" marR="0" algn="r">
                        <a:lnSpc>
                          <a:spcPct val="115000"/>
                        </a:lnSpc>
                        <a:spcBef>
                          <a:spcPts val="0"/>
                        </a:spcBef>
                        <a:spcAft>
                          <a:spcPts val="0"/>
                        </a:spcAft>
                      </a:pPr>
                      <a:r>
                        <a:rPr lang="en-IN" sz="1200">
                          <a:effectLst/>
                        </a:rPr>
                        <a:t>21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BH-P10/BS2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42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0.38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10</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315579729"/>
                  </a:ext>
                </a:extLst>
              </a:tr>
              <a:tr h="264036">
                <a:tc>
                  <a:txBody>
                    <a:bodyPr/>
                    <a:lstStyle/>
                    <a:p>
                      <a:pPr marL="0" marR="0" algn="r">
                        <a:lnSpc>
                          <a:spcPct val="115000"/>
                        </a:lnSpc>
                        <a:spcBef>
                          <a:spcPts val="0"/>
                        </a:spcBef>
                        <a:spcAft>
                          <a:spcPts val="0"/>
                        </a:spcAft>
                      </a:pPr>
                      <a:r>
                        <a:rPr lang="en-IN" sz="1200">
                          <a:effectLst/>
                        </a:rPr>
                        <a:t>22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BH-P10/BS3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40</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17</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0.34</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dirty="0">
                          <a:effectLst/>
                        </a:rPr>
                        <a:t>22</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675099255"/>
                  </a:ext>
                </a:extLst>
              </a:tr>
              <a:tr h="264036">
                <a:tc>
                  <a:txBody>
                    <a:bodyPr/>
                    <a:lstStyle/>
                    <a:p>
                      <a:pPr marL="0" marR="0" algn="r">
                        <a:lnSpc>
                          <a:spcPct val="115000"/>
                        </a:lnSpc>
                        <a:spcBef>
                          <a:spcPts val="0"/>
                        </a:spcBef>
                        <a:spcAft>
                          <a:spcPts val="0"/>
                        </a:spcAft>
                      </a:pPr>
                      <a:r>
                        <a:rPr lang="en-IN" sz="1200">
                          <a:effectLst/>
                        </a:rPr>
                        <a:t>23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BH-P10/BS4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Non Cohesive</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4253242738"/>
                  </a:ext>
                </a:extLst>
              </a:tr>
              <a:tr h="264036">
                <a:tc>
                  <a:txBody>
                    <a:bodyPr/>
                    <a:lstStyle/>
                    <a:p>
                      <a:pPr marL="0" marR="0" algn="r">
                        <a:lnSpc>
                          <a:spcPct val="115000"/>
                        </a:lnSpc>
                        <a:spcBef>
                          <a:spcPts val="0"/>
                        </a:spcBef>
                        <a:spcAft>
                          <a:spcPts val="0"/>
                        </a:spcAft>
                      </a:pPr>
                      <a:r>
                        <a:rPr lang="en-IN" sz="1200">
                          <a:effectLst/>
                        </a:rPr>
                        <a:t>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BH-P10/BS5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80</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41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MH</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942723710"/>
                  </a:ext>
                </a:extLst>
              </a:tr>
              <a:tr h="264036">
                <a:tc>
                  <a:txBody>
                    <a:bodyPr/>
                    <a:lstStyle/>
                    <a:p>
                      <a:pPr marL="0" marR="0" algn="r">
                        <a:lnSpc>
                          <a:spcPct val="115000"/>
                        </a:lnSpc>
                        <a:spcBef>
                          <a:spcPts val="0"/>
                        </a:spcBef>
                        <a:spcAft>
                          <a:spcPts val="0"/>
                        </a:spcAft>
                      </a:pPr>
                      <a:r>
                        <a:rPr lang="en-IN" sz="1200">
                          <a:effectLst/>
                        </a:rPr>
                        <a:t>25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BH-P10/BS6</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Non Cohesive</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2286827816"/>
                  </a:ext>
                </a:extLst>
              </a:tr>
              <a:tr h="264036">
                <a:tc>
                  <a:txBody>
                    <a:bodyPr/>
                    <a:lstStyle/>
                    <a:p>
                      <a:pPr marL="0" marR="0" algn="r">
                        <a:lnSpc>
                          <a:spcPct val="115000"/>
                        </a:lnSpc>
                        <a:spcBef>
                          <a:spcPts val="0"/>
                        </a:spcBef>
                        <a:spcAft>
                          <a:spcPts val="0"/>
                        </a:spcAft>
                      </a:pPr>
                      <a:r>
                        <a:rPr lang="en-IN" sz="1200">
                          <a:effectLst/>
                        </a:rPr>
                        <a:t>26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BH-P10/BS7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41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20</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CL</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719737999"/>
                  </a:ext>
                </a:extLst>
              </a:tr>
              <a:tr h="262353">
                <a:tc>
                  <a:txBody>
                    <a:bodyPr/>
                    <a:lstStyle/>
                    <a:p>
                      <a:pPr marL="0" marR="0" algn="r">
                        <a:lnSpc>
                          <a:spcPct val="115000"/>
                        </a:lnSpc>
                        <a:spcBef>
                          <a:spcPts val="0"/>
                        </a:spcBef>
                        <a:spcAft>
                          <a:spcPts val="0"/>
                        </a:spcAft>
                      </a:pPr>
                      <a:r>
                        <a:rPr lang="en-IN" sz="1200">
                          <a:effectLst/>
                        </a:rPr>
                        <a:t>27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BH-P11/BS1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Non Cohesive</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4190308180"/>
                  </a:ext>
                </a:extLst>
              </a:tr>
              <a:tr h="264036">
                <a:tc>
                  <a:txBody>
                    <a:bodyPr/>
                    <a:lstStyle/>
                    <a:p>
                      <a:pPr marL="0" marR="0" algn="r">
                        <a:lnSpc>
                          <a:spcPct val="115000"/>
                        </a:lnSpc>
                        <a:spcBef>
                          <a:spcPts val="0"/>
                        </a:spcBef>
                        <a:spcAft>
                          <a:spcPts val="0"/>
                        </a:spcAft>
                      </a:pPr>
                      <a:r>
                        <a:rPr lang="en-IN" sz="1200">
                          <a:effectLst/>
                        </a:rPr>
                        <a:t>28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BH-P11/BS2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30</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Non Cohesive</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956313135"/>
                  </a:ext>
                </a:extLst>
              </a:tr>
              <a:tr h="264036">
                <a:tc>
                  <a:txBody>
                    <a:bodyPr/>
                    <a:lstStyle/>
                    <a:p>
                      <a:pPr marL="0" marR="0" algn="r">
                        <a:lnSpc>
                          <a:spcPct val="115000"/>
                        </a:lnSpc>
                        <a:spcBef>
                          <a:spcPts val="0"/>
                        </a:spcBef>
                        <a:spcAft>
                          <a:spcPts val="0"/>
                        </a:spcAft>
                      </a:pPr>
                      <a:r>
                        <a:rPr lang="en-IN" sz="1200">
                          <a:effectLst/>
                        </a:rPr>
                        <a:t>29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BH-P11/BS3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48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0.31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ML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313090965"/>
                  </a:ext>
                </a:extLst>
              </a:tr>
              <a:tr h="244696">
                <a:tc>
                  <a:txBody>
                    <a:bodyPr/>
                    <a:lstStyle/>
                    <a:p>
                      <a:pPr marL="0" marR="0" algn="r">
                        <a:lnSpc>
                          <a:spcPct val="115000"/>
                        </a:lnSpc>
                        <a:spcBef>
                          <a:spcPts val="0"/>
                        </a:spcBef>
                        <a:spcAft>
                          <a:spcPts val="0"/>
                        </a:spcAft>
                      </a:pPr>
                      <a:r>
                        <a:rPr lang="en-IN" sz="1200">
                          <a:effectLst/>
                        </a:rPr>
                        <a:t>30</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BH-P11/BS4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18</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594278275"/>
                  </a:ext>
                </a:extLst>
              </a:tr>
              <a:tr h="212944">
                <a:tc>
                  <a:txBody>
                    <a:bodyPr/>
                    <a:lstStyle/>
                    <a:p>
                      <a:pPr marL="0" marR="0" algn="r">
                        <a:lnSpc>
                          <a:spcPct val="115000"/>
                        </a:lnSpc>
                        <a:spcBef>
                          <a:spcPts val="0"/>
                        </a:spcBef>
                        <a:spcAft>
                          <a:spcPts val="0"/>
                        </a:spcAft>
                      </a:pPr>
                      <a:r>
                        <a:rPr lang="en-IN" sz="1200">
                          <a:effectLst/>
                        </a:rPr>
                        <a:t>31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BH-P11/BS5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29</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ML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4095798943"/>
                  </a:ext>
                </a:extLst>
              </a:tr>
              <a:tr h="330045">
                <a:tc>
                  <a:txBody>
                    <a:bodyPr/>
                    <a:lstStyle/>
                    <a:p>
                      <a:pPr marL="0" marR="0" algn="r">
                        <a:lnSpc>
                          <a:spcPct val="115000"/>
                        </a:lnSpc>
                        <a:spcBef>
                          <a:spcPts val="0"/>
                        </a:spcBef>
                        <a:spcAft>
                          <a:spcPts val="0"/>
                        </a:spcAft>
                      </a:pPr>
                      <a:r>
                        <a:rPr lang="en-IN" sz="1200">
                          <a:effectLst/>
                        </a:rPr>
                        <a:t>32</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BH-P11/BS6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16</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13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0.24</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30</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CL</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08672334"/>
                  </a:ext>
                </a:extLst>
              </a:tr>
              <a:tr h="278559">
                <a:tc>
                  <a:txBody>
                    <a:bodyPr/>
                    <a:lstStyle/>
                    <a:p>
                      <a:pPr marL="0" marR="0" algn="r">
                        <a:lnSpc>
                          <a:spcPct val="115000"/>
                        </a:lnSpc>
                        <a:spcBef>
                          <a:spcPts val="0"/>
                        </a:spcBef>
                        <a:spcAft>
                          <a:spcPts val="0"/>
                        </a:spcAft>
                      </a:pPr>
                      <a:r>
                        <a:rPr lang="en-IN" sz="1200">
                          <a:effectLst/>
                        </a:rPr>
                        <a:t>33</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BH-P11/BS7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27</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0.25</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200">
                          <a:effectLst/>
                        </a:rPr>
                        <a:t>31</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a:effectLst/>
                        </a:rPr>
                        <a:t>--</a:t>
                      </a:r>
                      <a:endParaRPr lang="en-US" sz="12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200" dirty="0">
                          <a:effectLst/>
                        </a:rPr>
                        <a:t>Non Cohesive</a:t>
                      </a:r>
                      <a:endParaRPr lang="en-US" sz="12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291776670"/>
                  </a:ext>
                </a:extLst>
              </a:tr>
            </a:tbl>
          </a:graphicData>
        </a:graphic>
      </p:graphicFrame>
      <p:sp>
        <p:nvSpPr>
          <p:cNvPr id="2" name="Rectangle 1"/>
          <p:cNvSpPr/>
          <p:nvPr/>
        </p:nvSpPr>
        <p:spPr>
          <a:xfrm>
            <a:off x="3048000" y="0"/>
            <a:ext cx="2608406" cy="369332"/>
          </a:xfrm>
          <a:prstGeom prst="rect">
            <a:avLst/>
          </a:prstGeom>
        </p:spPr>
        <p:txBody>
          <a:bodyPr wrap="none">
            <a:spAutoFit/>
          </a:bodyPr>
          <a:lstStyle/>
          <a:p>
            <a:pPr algn="ctr" fontAlgn="base">
              <a:spcBef>
                <a:spcPct val="0"/>
              </a:spcBef>
              <a:spcAft>
                <a:spcPct val="0"/>
              </a:spcAft>
            </a:pPr>
            <a:r>
              <a:rPr lang="en-US" b="1" dirty="0">
                <a:solidFill>
                  <a:srgbClr val="000000"/>
                </a:solidFill>
                <a:latin typeface="Arial" panose="020B0604020202020204" pitchFamily="34" charset="0"/>
                <a:ea typeface="Calibri" pitchFamily="34" charset="0"/>
                <a:cs typeface="Arial" panose="020B0604020202020204" pitchFamily="34" charset="0"/>
              </a:rPr>
              <a:t>Analysis table(CL-ML)</a:t>
            </a:r>
            <a:endParaRPr lang="en-US" b="1" dirty="0">
              <a:latin typeface="Arial" pitchFamily="34" charset="0"/>
              <a:cs typeface="Arial" pitchFamily="34" charset="0"/>
            </a:endParaRPr>
          </a:p>
        </p:txBody>
      </p:sp>
    </p:spTree>
    <p:extLst>
      <p:ext uri="{BB962C8B-B14F-4D97-AF65-F5344CB8AC3E}">
        <p14:creationId xmlns="" xmlns:p14="http://schemas.microsoft.com/office/powerpoint/2010/main" val="397853747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64403" y="0"/>
            <a:ext cx="249138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Arial" pitchFamily="34" charset="0"/>
                <a:cs typeface="Calibri" pitchFamily="34" charset="0"/>
              </a:rPr>
              <a:t>MC and Grain size analysis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1697343291"/>
              </p:ext>
            </p:extLst>
          </p:nvPr>
        </p:nvGraphicFramePr>
        <p:xfrm>
          <a:off x="185235" y="307777"/>
          <a:ext cx="8501565" cy="5756959"/>
        </p:xfrm>
        <a:graphic>
          <a:graphicData uri="http://schemas.openxmlformats.org/drawingml/2006/table">
            <a:tbl>
              <a:tblPr firstRow="1" firstCol="1" bandRow="1">
                <a:tableStyleId>{5C22544A-7EE6-4342-B048-85BDC9FD1C3A}</a:tableStyleId>
              </a:tblPr>
              <a:tblGrid>
                <a:gridCol w="619953">
                  <a:extLst>
                    <a:ext uri="{9D8B030D-6E8A-4147-A177-3AD203B41FA5}">
                      <a16:colId xmlns="" xmlns:a16="http://schemas.microsoft.com/office/drawing/2014/main" val="1487776450"/>
                    </a:ext>
                  </a:extLst>
                </a:gridCol>
                <a:gridCol w="1099812">
                  <a:extLst>
                    <a:ext uri="{9D8B030D-6E8A-4147-A177-3AD203B41FA5}">
                      <a16:colId xmlns="" xmlns:a16="http://schemas.microsoft.com/office/drawing/2014/main" val="450971606"/>
                    </a:ext>
                  </a:extLst>
                </a:gridCol>
                <a:gridCol w="822759">
                  <a:extLst>
                    <a:ext uri="{9D8B030D-6E8A-4147-A177-3AD203B41FA5}">
                      <a16:colId xmlns="" xmlns:a16="http://schemas.microsoft.com/office/drawing/2014/main" val="2591616405"/>
                    </a:ext>
                  </a:extLst>
                </a:gridCol>
                <a:gridCol w="768373">
                  <a:extLst>
                    <a:ext uri="{9D8B030D-6E8A-4147-A177-3AD203B41FA5}">
                      <a16:colId xmlns="" xmlns:a16="http://schemas.microsoft.com/office/drawing/2014/main" val="2180541186"/>
                    </a:ext>
                  </a:extLst>
                </a:gridCol>
                <a:gridCol w="908320">
                  <a:extLst>
                    <a:ext uri="{9D8B030D-6E8A-4147-A177-3AD203B41FA5}">
                      <a16:colId xmlns="" xmlns:a16="http://schemas.microsoft.com/office/drawing/2014/main" val="4242029217"/>
                    </a:ext>
                  </a:extLst>
                </a:gridCol>
                <a:gridCol w="1234348">
                  <a:extLst>
                    <a:ext uri="{9D8B030D-6E8A-4147-A177-3AD203B41FA5}">
                      <a16:colId xmlns="" xmlns:a16="http://schemas.microsoft.com/office/drawing/2014/main" val="571240722"/>
                    </a:ext>
                  </a:extLst>
                </a:gridCol>
                <a:gridCol w="762000">
                  <a:extLst>
                    <a:ext uri="{9D8B030D-6E8A-4147-A177-3AD203B41FA5}">
                      <a16:colId xmlns="" xmlns:a16="http://schemas.microsoft.com/office/drawing/2014/main" val="1059279523"/>
                    </a:ext>
                  </a:extLst>
                </a:gridCol>
                <a:gridCol w="592812">
                  <a:extLst>
                    <a:ext uri="{9D8B030D-6E8A-4147-A177-3AD203B41FA5}">
                      <a16:colId xmlns="" xmlns:a16="http://schemas.microsoft.com/office/drawing/2014/main" val="194241165"/>
                    </a:ext>
                  </a:extLst>
                </a:gridCol>
                <a:gridCol w="846594">
                  <a:extLst>
                    <a:ext uri="{9D8B030D-6E8A-4147-A177-3AD203B41FA5}">
                      <a16:colId xmlns="" xmlns:a16="http://schemas.microsoft.com/office/drawing/2014/main" val="3370022990"/>
                    </a:ext>
                  </a:extLst>
                </a:gridCol>
                <a:gridCol w="846594">
                  <a:extLst>
                    <a:ext uri="{9D8B030D-6E8A-4147-A177-3AD203B41FA5}">
                      <a16:colId xmlns="" xmlns:a16="http://schemas.microsoft.com/office/drawing/2014/main" val="3427940770"/>
                    </a:ext>
                  </a:extLst>
                </a:gridCol>
              </a:tblGrid>
              <a:tr h="301823">
                <a:tc>
                  <a:txBody>
                    <a:bodyPr/>
                    <a:lstStyle/>
                    <a:p>
                      <a:pPr marL="0" marR="0">
                        <a:lnSpc>
                          <a:spcPct val="115000"/>
                        </a:lnSpc>
                        <a:spcBef>
                          <a:spcPts val="0"/>
                        </a:spcBef>
                        <a:spcAft>
                          <a:spcPts val="0"/>
                        </a:spcAft>
                      </a:pPr>
                      <a:r>
                        <a:rPr lang="en-IN" sz="1400" dirty="0">
                          <a:effectLst/>
                        </a:rPr>
                        <a:t>S.No</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Sample no</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Lab Ref.</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smtClean="0">
                          <a:effectLst/>
                        </a:rPr>
                        <a:t>MC  </a:t>
                      </a: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Density </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Specific gravity</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Gravel</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Sand</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Silt</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Clay</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890090164"/>
                  </a:ext>
                </a:extLst>
              </a:tr>
              <a:tr h="194886">
                <a:tc>
                  <a:txBody>
                    <a:bodyPr/>
                    <a:lstStyle/>
                    <a:p>
                      <a:pPr marL="0" marR="0" algn="r">
                        <a:lnSpc>
                          <a:spcPct val="115000"/>
                        </a:lnSpc>
                        <a:spcBef>
                          <a:spcPts val="0"/>
                        </a:spcBef>
                        <a:spcAft>
                          <a:spcPts val="0"/>
                        </a:spcAft>
                      </a:pPr>
                      <a:r>
                        <a:rPr lang="en-IN" sz="1400" dirty="0">
                          <a:effectLst/>
                        </a:rPr>
                        <a:t>1</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P-1/SPT-1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SM-1209</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7.02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1.85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2.72</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82</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634825964"/>
                  </a:ext>
                </a:extLst>
              </a:tr>
              <a:tr h="228600">
                <a:tc>
                  <a:txBody>
                    <a:bodyPr/>
                    <a:lstStyle/>
                    <a:p>
                      <a:pPr marL="0" marR="0" algn="r">
                        <a:lnSpc>
                          <a:spcPct val="115000"/>
                        </a:lnSpc>
                        <a:spcBef>
                          <a:spcPts val="0"/>
                        </a:spcBef>
                        <a:spcAft>
                          <a:spcPts val="0"/>
                        </a:spcAft>
                      </a:pPr>
                      <a:r>
                        <a:rPr lang="en-IN" sz="1400">
                          <a:effectLst/>
                        </a:rPr>
                        <a:t>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P-1/SPT-2</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SM-1210</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10.83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1.97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85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900290213"/>
                  </a:ext>
                </a:extLst>
              </a:tr>
              <a:tr h="269367">
                <a:tc>
                  <a:txBody>
                    <a:bodyPr/>
                    <a:lstStyle/>
                    <a:p>
                      <a:pPr marL="0" marR="0" algn="r">
                        <a:lnSpc>
                          <a:spcPct val="115000"/>
                        </a:lnSpc>
                        <a:spcBef>
                          <a:spcPts val="0"/>
                        </a:spcBef>
                        <a:spcAft>
                          <a:spcPts val="0"/>
                        </a:spcAft>
                      </a:pPr>
                      <a:r>
                        <a:rPr lang="en-IN" sz="1400">
                          <a:effectLst/>
                        </a:rPr>
                        <a:t>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P-1/SPT-3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SM-1211</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5.54</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1.89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85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98655588"/>
                  </a:ext>
                </a:extLst>
              </a:tr>
              <a:tr h="157734">
                <a:tc>
                  <a:txBody>
                    <a:bodyPr/>
                    <a:lstStyle/>
                    <a:p>
                      <a:pPr marL="0" marR="0" algn="r">
                        <a:lnSpc>
                          <a:spcPct val="115000"/>
                        </a:lnSpc>
                        <a:spcBef>
                          <a:spcPts val="0"/>
                        </a:spcBef>
                        <a:spcAft>
                          <a:spcPts val="0"/>
                        </a:spcAft>
                      </a:pPr>
                      <a:r>
                        <a:rPr lang="en-IN" sz="1400">
                          <a:effectLst/>
                        </a:rPr>
                        <a:t>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P-1/SPT-4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SM-1212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3.59</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489864343"/>
                  </a:ext>
                </a:extLst>
              </a:tr>
              <a:tr h="274701">
                <a:tc>
                  <a:txBody>
                    <a:bodyPr/>
                    <a:lstStyle/>
                    <a:p>
                      <a:pPr marL="0" marR="0" algn="r">
                        <a:lnSpc>
                          <a:spcPct val="115000"/>
                        </a:lnSpc>
                        <a:spcBef>
                          <a:spcPts val="0"/>
                        </a:spcBef>
                        <a:spcAft>
                          <a:spcPts val="0"/>
                        </a:spcAft>
                      </a:pPr>
                      <a:r>
                        <a:rPr lang="en-IN" sz="1400">
                          <a:effectLst/>
                        </a:rPr>
                        <a:t>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P-1/SPT-5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SM-1213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10.35</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1.86</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978394381"/>
                  </a:ext>
                </a:extLst>
              </a:tr>
              <a:tr h="239268">
                <a:tc>
                  <a:txBody>
                    <a:bodyPr/>
                    <a:lstStyle/>
                    <a:p>
                      <a:pPr marL="0" marR="0" algn="r">
                        <a:lnSpc>
                          <a:spcPct val="115000"/>
                        </a:lnSpc>
                        <a:spcBef>
                          <a:spcPts val="0"/>
                        </a:spcBef>
                        <a:spcAft>
                          <a:spcPts val="0"/>
                        </a:spcAft>
                      </a:pPr>
                      <a:r>
                        <a:rPr lang="en-IN" sz="1400">
                          <a:effectLst/>
                        </a:rPr>
                        <a:t>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P-1/SPT-6</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SM-1214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1.82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1.98</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64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33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006108809"/>
                  </a:ext>
                </a:extLst>
              </a:tr>
              <a:tr h="280035">
                <a:tc>
                  <a:txBody>
                    <a:bodyPr/>
                    <a:lstStyle/>
                    <a:p>
                      <a:pPr marL="0" marR="0" algn="r">
                        <a:lnSpc>
                          <a:spcPct val="115000"/>
                        </a:lnSpc>
                        <a:spcBef>
                          <a:spcPts val="0"/>
                        </a:spcBef>
                        <a:spcAft>
                          <a:spcPts val="0"/>
                        </a:spcAft>
                      </a:pPr>
                      <a:r>
                        <a:rPr lang="en-IN" sz="1400">
                          <a:effectLst/>
                        </a:rPr>
                        <a:t>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P-1/SPT-7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SM-1215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12.61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1.75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2.6</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410123440"/>
                  </a:ext>
                </a:extLst>
              </a:tr>
              <a:tr h="244602">
                <a:tc>
                  <a:txBody>
                    <a:bodyPr/>
                    <a:lstStyle/>
                    <a:p>
                      <a:pPr marL="0" marR="0" algn="r">
                        <a:lnSpc>
                          <a:spcPct val="115000"/>
                        </a:lnSpc>
                        <a:spcBef>
                          <a:spcPts val="0"/>
                        </a:spcBef>
                        <a:spcAft>
                          <a:spcPts val="0"/>
                        </a:spcAft>
                      </a:pPr>
                      <a:r>
                        <a:rPr lang="en-IN" sz="1400">
                          <a:effectLst/>
                        </a:rPr>
                        <a:t>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P-1/SPT-8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SM-1216</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9.44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2.18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2.65</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95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100146368"/>
                  </a:ext>
                </a:extLst>
              </a:tr>
              <a:tr h="285369">
                <a:tc>
                  <a:txBody>
                    <a:bodyPr/>
                    <a:lstStyle/>
                    <a:p>
                      <a:pPr marL="0" marR="0" algn="r">
                        <a:lnSpc>
                          <a:spcPct val="115000"/>
                        </a:lnSpc>
                        <a:spcBef>
                          <a:spcPts val="0"/>
                        </a:spcBef>
                        <a:spcAft>
                          <a:spcPts val="0"/>
                        </a:spcAft>
                      </a:pPr>
                      <a:r>
                        <a:rPr lang="en-IN" sz="1400">
                          <a:effectLst/>
                        </a:rPr>
                        <a:t>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SM-1234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35.59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2.05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2.44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51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521645002"/>
                  </a:ext>
                </a:extLst>
              </a:tr>
              <a:tr h="249936">
                <a:tc>
                  <a:txBody>
                    <a:bodyPr/>
                    <a:lstStyle/>
                    <a:p>
                      <a:pPr marL="0" marR="0" algn="r">
                        <a:lnSpc>
                          <a:spcPct val="115000"/>
                        </a:lnSpc>
                        <a:spcBef>
                          <a:spcPts val="0"/>
                        </a:spcBef>
                        <a:spcAft>
                          <a:spcPts val="0"/>
                        </a:spcAft>
                      </a:pPr>
                      <a:r>
                        <a:rPr lang="en-IN" sz="1400">
                          <a:effectLst/>
                        </a:rPr>
                        <a:t>10</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P-2/SPT-2</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SM-1235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21.98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1.87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66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33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689506982"/>
                  </a:ext>
                </a:extLst>
              </a:tr>
              <a:tr h="290703">
                <a:tc>
                  <a:txBody>
                    <a:bodyPr/>
                    <a:lstStyle/>
                    <a:p>
                      <a:pPr marL="0" marR="0" algn="r">
                        <a:lnSpc>
                          <a:spcPct val="115000"/>
                        </a:lnSpc>
                        <a:spcBef>
                          <a:spcPts val="0"/>
                        </a:spcBef>
                        <a:spcAft>
                          <a:spcPts val="0"/>
                        </a:spcAft>
                      </a:pPr>
                      <a:r>
                        <a:rPr lang="en-IN" sz="1400">
                          <a:effectLst/>
                        </a:rPr>
                        <a:t>11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SM-1236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13.15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2.69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90</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633788218"/>
                  </a:ext>
                </a:extLst>
              </a:tr>
              <a:tr h="331470">
                <a:tc>
                  <a:txBody>
                    <a:bodyPr/>
                    <a:lstStyle/>
                    <a:p>
                      <a:pPr marL="0" marR="0" algn="r">
                        <a:lnSpc>
                          <a:spcPct val="115000"/>
                        </a:lnSpc>
                        <a:spcBef>
                          <a:spcPts val="0"/>
                        </a:spcBef>
                        <a:spcAft>
                          <a:spcPts val="0"/>
                        </a:spcAft>
                      </a:pPr>
                      <a:r>
                        <a:rPr lang="en-IN" sz="1400">
                          <a:effectLst/>
                        </a:rPr>
                        <a:t>12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SM-1237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23.11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2.28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2.52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73</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20</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301706030"/>
                  </a:ext>
                </a:extLst>
              </a:tr>
              <a:tr h="254889">
                <a:tc>
                  <a:txBody>
                    <a:bodyPr/>
                    <a:lstStyle/>
                    <a:p>
                      <a:pPr marL="0" marR="0" algn="r">
                        <a:lnSpc>
                          <a:spcPct val="115000"/>
                        </a:lnSpc>
                        <a:spcBef>
                          <a:spcPts val="0"/>
                        </a:spcBef>
                        <a:spcAft>
                          <a:spcPts val="0"/>
                        </a:spcAft>
                      </a:pPr>
                      <a:r>
                        <a:rPr lang="en-IN" sz="1400">
                          <a:effectLst/>
                        </a:rPr>
                        <a:t>13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SM-1238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44.25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2.42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63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30</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459001704"/>
                  </a:ext>
                </a:extLst>
              </a:tr>
              <a:tr h="304800">
                <a:tc>
                  <a:txBody>
                    <a:bodyPr/>
                    <a:lstStyle/>
                    <a:p>
                      <a:pPr marL="0" marR="0" algn="r">
                        <a:lnSpc>
                          <a:spcPct val="115000"/>
                        </a:lnSpc>
                        <a:spcBef>
                          <a:spcPts val="0"/>
                        </a:spcBef>
                        <a:spcAft>
                          <a:spcPts val="0"/>
                        </a:spcAft>
                      </a:pPr>
                      <a:r>
                        <a:rPr lang="en-IN" sz="1400">
                          <a:effectLst/>
                        </a:rPr>
                        <a:t>14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SM-1239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42.21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1.72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2.58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21</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188143475"/>
                  </a:ext>
                </a:extLst>
              </a:tr>
              <a:tr h="263652">
                <a:tc>
                  <a:txBody>
                    <a:bodyPr/>
                    <a:lstStyle/>
                    <a:p>
                      <a:pPr marL="0" marR="0" algn="r">
                        <a:lnSpc>
                          <a:spcPct val="115000"/>
                        </a:lnSpc>
                        <a:spcBef>
                          <a:spcPts val="0"/>
                        </a:spcBef>
                        <a:spcAft>
                          <a:spcPts val="0"/>
                        </a:spcAft>
                      </a:pPr>
                      <a:r>
                        <a:rPr lang="en-IN" sz="1400">
                          <a:effectLst/>
                        </a:rPr>
                        <a:t>15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SM-1240</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45.06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1.36</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2.47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4206726977"/>
                  </a:ext>
                </a:extLst>
              </a:tr>
              <a:tr h="304800">
                <a:tc>
                  <a:txBody>
                    <a:bodyPr/>
                    <a:lstStyle/>
                    <a:p>
                      <a:pPr marL="0" marR="0" algn="r">
                        <a:lnSpc>
                          <a:spcPct val="115000"/>
                        </a:lnSpc>
                        <a:spcBef>
                          <a:spcPts val="0"/>
                        </a:spcBef>
                        <a:spcAft>
                          <a:spcPts val="0"/>
                        </a:spcAft>
                      </a:pPr>
                      <a:r>
                        <a:rPr lang="en-IN" sz="1400">
                          <a:effectLst/>
                        </a:rPr>
                        <a:t>16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P-2/SPT-10</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SM-1241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55.6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1.8</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50</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121735622"/>
                  </a:ext>
                </a:extLst>
              </a:tr>
              <a:tr h="266689">
                <a:tc>
                  <a:txBody>
                    <a:bodyPr/>
                    <a:lstStyle/>
                    <a:p>
                      <a:pPr marL="0" marR="0" algn="r">
                        <a:lnSpc>
                          <a:spcPct val="115000"/>
                        </a:lnSpc>
                        <a:spcBef>
                          <a:spcPts val="0"/>
                        </a:spcBef>
                        <a:spcAft>
                          <a:spcPts val="0"/>
                        </a:spcAft>
                      </a:pPr>
                      <a:r>
                        <a:rPr lang="en-IN" sz="1400">
                          <a:effectLst/>
                        </a:rPr>
                        <a:t>17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P-2/SPT-11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SM-1242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24.6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2.03</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2.59</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66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34</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053101602"/>
                  </a:ext>
                </a:extLst>
              </a:tr>
              <a:tr h="304800">
                <a:tc>
                  <a:txBody>
                    <a:bodyPr/>
                    <a:lstStyle/>
                    <a:p>
                      <a:pPr marL="0" marR="0" algn="r">
                        <a:lnSpc>
                          <a:spcPct val="115000"/>
                        </a:lnSpc>
                        <a:spcBef>
                          <a:spcPts val="0"/>
                        </a:spcBef>
                        <a:spcAft>
                          <a:spcPts val="0"/>
                        </a:spcAft>
                      </a:pPr>
                      <a:r>
                        <a:rPr lang="en-IN" sz="1400">
                          <a:effectLst/>
                        </a:rPr>
                        <a:t>18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P-2/SPT-12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SM-1243</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40.88</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1.81</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2.22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81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18</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706872463"/>
                  </a:ext>
                </a:extLst>
              </a:tr>
              <a:tr h="228600">
                <a:tc>
                  <a:txBody>
                    <a:bodyPr/>
                    <a:lstStyle/>
                    <a:p>
                      <a:pPr marL="0" marR="0" algn="r">
                        <a:lnSpc>
                          <a:spcPct val="115000"/>
                        </a:lnSpc>
                        <a:spcBef>
                          <a:spcPts val="0"/>
                        </a:spcBef>
                        <a:spcAft>
                          <a:spcPts val="0"/>
                        </a:spcAft>
                      </a:pPr>
                      <a:r>
                        <a:rPr lang="en-IN" sz="1400" dirty="0">
                          <a:effectLst/>
                        </a:rPr>
                        <a:t>19</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P-3/SPT-1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SM-1244</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23.86</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1.8</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2.45</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7</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52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41</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264894199"/>
                  </a:ext>
                </a:extLst>
              </a:tr>
              <a:tr h="301741">
                <a:tc>
                  <a:txBody>
                    <a:bodyPr/>
                    <a:lstStyle/>
                    <a:p>
                      <a:pPr marL="0" marR="0" algn="r">
                        <a:lnSpc>
                          <a:spcPct val="115000"/>
                        </a:lnSpc>
                        <a:spcBef>
                          <a:spcPts val="0"/>
                        </a:spcBef>
                        <a:spcAft>
                          <a:spcPts val="0"/>
                        </a:spcAft>
                      </a:pPr>
                      <a:r>
                        <a:rPr lang="en-IN" sz="1400">
                          <a:effectLst/>
                        </a:rPr>
                        <a:t>20</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a:effectLst/>
                        </a:rPr>
                        <a:t>P-3/SPT-2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SM-1245</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23.24</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1.74</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a:effectLst/>
                        </a:rPr>
                        <a:t>2.52</a:t>
                      </a:r>
                      <a:endParaRPr lang="en-US" sz="14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4</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76</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400" dirty="0">
                          <a:effectLst/>
                        </a:rPr>
                        <a:t>20</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334163013"/>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64401" y="0"/>
            <a:ext cx="249138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defTabSz="914400" fontAlgn="base">
              <a:spcBef>
                <a:spcPct val="0"/>
              </a:spcBef>
              <a:spcAft>
                <a:spcPct val="0"/>
              </a:spcAft>
            </a:pPr>
            <a:r>
              <a:rPr lang="en-US" sz="1400" b="1" dirty="0">
                <a:solidFill>
                  <a:srgbClr val="000000"/>
                </a:solidFill>
                <a:latin typeface="Arial" pitchFamily="34" charset="0"/>
                <a:cs typeface="Calibri" pitchFamily="34" charset="0"/>
              </a:rPr>
              <a:t>MC and Grain size analysis</a:t>
            </a:r>
            <a:endParaRPr 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1903906142"/>
              </p:ext>
            </p:extLst>
          </p:nvPr>
        </p:nvGraphicFramePr>
        <p:xfrm>
          <a:off x="185232" y="533400"/>
          <a:ext cx="8425368" cy="6169152"/>
        </p:xfrm>
        <a:graphic>
          <a:graphicData uri="http://schemas.openxmlformats.org/drawingml/2006/table">
            <a:tbl>
              <a:tblPr firstRow="1" firstCol="1" bandRow="1">
                <a:tableStyleId>{5C22544A-7EE6-4342-B048-85BDC9FD1C3A}</a:tableStyleId>
              </a:tblPr>
              <a:tblGrid>
                <a:gridCol w="690603">
                  <a:extLst>
                    <a:ext uri="{9D8B030D-6E8A-4147-A177-3AD203B41FA5}">
                      <a16:colId xmlns="" xmlns:a16="http://schemas.microsoft.com/office/drawing/2014/main" val="1487776450"/>
                    </a:ext>
                  </a:extLst>
                </a:gridCol>
                <a:gridCol w="1381208">
                  <a:extLst>
                    <a:ext uri="{9D8B030D-6E8A-4147-A177-3AD203B41FA5}">
                      <a16:colId xmlns="" xmlns:a16="http://schemas.microsoft.com/office/drawing/2014/main" val="450971606"/>
                    </a:ext>
                  </a:extLst>
                </a:gridCol>
                <a:gridCol w="1334601">
                  <a:extLst>
                    <a:ext uri="{9D8B030D-6E8A-4147-A177-3AD203B41FA5}">
                      <a16:colId xmlns="" xmlns:a16="http://schemas.microsoft.com/office/drawing/2014/main" val="2591616405"/>
                    </a:ext>
                  </a:extLst>
                </a:gridCol>
                <a:gridCol w="820324">
                  <a:extLst>
                    <a:ext uri="{9D8B030D-6E8A-4147-A177-3AD203B41FA5}">
                      <a16:colId xmlns="" xmlns:a16="http://schemas.microsoft.com/office/drawing/2014/main" val="2180541186"/>
                    </a:ext>
                  </a:extLst>
                </a:gridCol>
                <a:gridCol w="734722">
                  <a:extLst>
                    <a:ext uri="{9D8B030D-6E8A-4147-A177-3AD203B41FA5}">
                      <a16:colId xmlns="" xmlns:a16="http://schemas.microsoft.com/office/drawing/2014/main" val="4242029217"/>
                    </a:ext>
                  </a:extLst>
                </a:gridCol>
                <a:gridCol w="724738">
                  <a:extLst>
                    <a:ext uri="{9D8B030D-6E8A-4147-A177-3AD203B41FA5}">
                      <a16:colId xmlns="" xmlns:a16="http://schemas.microsoft.com/office/drawing/2014/main" val="571240722"/>
                    </a:ext>
                  </a:extLst>
                </a:gridCol>
                <a:gridCol w="684793">
                  <a:extLst>
                    <a:ext uri="{9D8B030D-6E8A-4147-A177-3AD203B41FA5}">
                      <a16:colId xmlns="" xmlns:a16="http://schemas.microsoft.com/office/drawing/2014/main" val="1059279523"/>
                    </a:ext>
                  </a:extLst>
                </a:gridCol>
                <a:gridCol w="684793">
                  <a:extLst>
                    <a:ext uri="{9D8B030D-6E8A-4147-A177-3AD203B41FA5}">
                      <a16:colId xmlns="" xmlns:a16="http://schemas.microsoft.com/office/drawing/2014/main" val="194241165"/>
                    </a:ext>
                  </a:extLst>
                </a:gridCol>
                <a:gridCol w="684793">
                  <a:extLst>
                    <a:ext uri="{9D8B030D-6E8A-4147-A177-3AD203B41FA5}">
                      <a16:colId xmlns="" xmlns:a16="http://schemas.microsoft.com/office/drawing/2014/main" val="3370022990"/>
                    </a:ext>
                  </a:extLst>
                </a:gridCol>
                <a:gridCol w="684793">
                  <a:extLst>
                    <a:ext uri="{9D8B030D-6E8A-4147-A177-3AD203B41FA5}">
                      <a16:colId xmlns="" xmlns:a16="http://schemas.microsoft.com/office/drawing/2014/main" val="3427940770"/>
                    </a:ext>
                  </a:extLst>
                </a:gridCol>
              </a:tblGrid>
              <a:tr h="526473">
                <a:tc>
                  <a:txBody>
                    <a:bodyPr/>
                    <a:lstStyle/>
                    <a:p>
                      <a:pPr marL="0" marR="0">
                        <a:lnSpc>
                          <a:spcPct val="115000"/>
                        </a:lnSpc>
                        <a:spcBef>
                          <a:spcPts val="0"/>
                        </a:spcBef>
                        <a:spcAft>
                          <a:spcPts val="0"/>
                        </a:spcAft>
                      </a:pPr>
                      <a:r>
                        <a:rPr lang="en-IN" sz="1600" dirty="0">
                          <a:effectLst/>
                        </a:rPr>
                        <a:t>S.No</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Sample no</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Lab Ref.</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smtClean="0">
                          <a:effectLst/>
                        </a:rPr>
                        <a:t>MC  </a:t>
                      </a: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Density </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Specific gravity</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Gravel</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Sand</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Silt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Clay</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4206726977"/>
                  </a:ext>
                </a:extLst>
              </a:tr>
              <a:tr h="263236">
                <a:tc>
                  <a:txBody>
                    <a:bodyPr/>
                    <a:lstStyle/>
                    <a:p>
                      <a:pPr marL="0" marR="0" algn="r">
                        <a:lnSpc>
                          <a:spcPct val="115000"/>
                        </a:lnSpc>
                        <a:spcBef>
                          <a:spcPts val="0"/>
                        </a:spcBef>
                        <a:spcAft>
                          <a:spcPts val="0"/>
                        </a:spcAft>
                      </a:pPr>
                      <a:r>
                        <a:rPr lang="en-IN" sz="1600" dirty="0">
                          <a:effectLst/>
                        </a:rPr>
                        <a:t>21</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P-3/SPT-3</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SM-1246</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27.88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1.46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52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827405694"/>
                  </a:ext>
                </a:extLst>
              </a:tr>
              <a:tr h="263236">
                <a:tc>
                  <a:txBody>
                    <a:bodyPr/>
                    <a:lstStyle/>
                    <a:p>
                      <a:pPr marL="0" marR="0" algn="r">
                        <a:lnSpc>
                          <a:spcPct val="115000"/>
                        </a:lnSpc>
                        <a:spcBef>
                          <a:spcPts val="0"/>
                        </a:spcBef>
                        <a:spcAft>
                          <a:spcPts val="0"/>
                        </a:spcAft>
                      </a:pPr>
                      <a:r>
                        <a:rPr lang="en-IN" sz="1600">
                          <a:effectLst/>
                        </a:rPr>
                        <a:t>22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P-3/SPT-5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SM-1247</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93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7</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429754531"/>
                  </a:ext>
                </a:extLst>
              </a:tr>
              <a:tr h="263236">
                <a:tc>
                  <a:txBody>
                    <a:bodyPr/>
                    <a:lstStyle/>
                    <a:p>
                      <a:pPr marL="0" marR="0" algn="r">
                        <a:lnSpc>
                          <a:spcPct val="115000"/>
                        </a:lnSpc>
                        <a:spcBef>
                          <a:spcPts val="0"/>
                        </a:spcBef>
                        <a:spcAft>
                          <a:spcPts val="0"/>
                        </a:spcAft>
                      </a:pPr>
                      <a:r>
                        <a:rPr lang="en-IN" sz="1600">
                          <a:effectLst/>
                        </a:rPr>
                        <a:t>23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P-3/SPT-6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SM-1248</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26.36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564905293"/>
                  </a:ext>
                </a:extLst>
              </a:tr>
              <a:tr h="263236">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P-3/SPT-7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SM-1249</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42.8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1.72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2.38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763941505"/>
                  </a:ext>
                </a:extLst>
              </a:tr>
              <a:tr h="263236">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P-3/SPT-8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SM-1250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24.34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1.64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096506185"/>
                  </a:ext>
                </a:extLst>
              </a:tr>
              <a:tr h="263236">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P-3/SPT-9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SM-1251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2.1</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671650551"/>
                  </a:ext>
                </a:extLst>
              </a:tr>
              <a:tr h="263236">
                <a:tc>
                  <a:txBody>
                    <a:bodyPr/>
                    <a:lstStyle/>
                    <a:p>
                      <a:pPr marL="0" marR="0" algn="r">
                        <a:lnSpc>
                          <a:spcPct val="115000"/>
                        </a:lnSpc>
                        <a:spcBef>
                          <a:spcPts val="0"/>
                        </a:spcBef>
                        <a:spcAft>
                          <a:spcPts val="0"/>
                        </a:spcAft>
                      </a:pPr>
                      <a:r>
                        <a:rPr lang="en-IN" sz="1600">
                          <a:effectLst/>
                        </a:rPr>
                        <a:t>27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P-3/SPT-10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SM-1252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15.46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2.29</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10</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736462425"/>
                  </a:ext>
                </a:extLst>
              </a:tr>
              <a:tr h="263236">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P-3/SPT-11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SM-1253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28.14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2.44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026041115"/>
                  </a:ext>
                </a:extLst>
              </a:tr>
              <a:tr h="263236">
                <a:tc>
                  <a:txBody>
                    <a:bodyPr/>
                    <a:lstStyle/>
                    <a:p>
                      <a:pPr marL="0" marR="0" algn="r">
                        <a:lnSpc>
                          <a:spcPct val="115000"/>
                        </a:lnSpc>
                        <a:spcBef>
                          <a:spcPts val="0"/>
                        </a:spcBef>
                        <a:spcAft>
                          <a:spcPts val="0"/>
                        </a:spcAft>
                      </a:pPr>
                      <a:r>
                        <a:rPr lang="en-IN" sz="1600">
                          <a:effectLst/>
                        </a:rPr>
                        <a:t>29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P-3/SPT-12</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SM-1254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25.87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56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199904805"/>
                  </a:ext>
                </a:extLst>
              </a:tr>
              <a:tr h="263236">
                <a:tc>
                  <a:txBody>
                    <a:bodyPr/>
                    <a:lstStyle/>
                    <a:p>
                      <a:pPr marL="0" marR="0" algn="r">
                        <a:lnSpc>
                          <a:spcPct val="115000"/>
                        </a:lnSpc>
                        <a:spcBef>
                          <a:spcPts val="0"/>
                        </a:spcBef>
                        <a:spcAft>
                          <a:spcPts val="0"/>
                        </a:spcAft>
                      </a:pPr>
                      <a:r>
                        <a:rPr lang="en-IN" sz="1600">
                          <a:effectLst/>
                        </a:rPr>
                        <a:t>30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4.58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1.76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140836485"/>
                  </a:ext>
                </a:extLst>
              </a:tr>
              <a:tr h="263236">
                <a:tc>
                  <a:txBody>
                    <a:bodyPr/>
                    <a:lstStyle/>
                    <a:p>
                      <a:pPr marL="0" marR="0" algn="r">
                        <a:lnSpc>
                          <a:spcPct val="115000"/>
                        </a:lnSpc>
                        <a:spcBef>
                          <a:spcPts val="0"/>
                        </a:spcBef>
                        <a:spcAft>
                          <a:spcPts val="0"/>
                        </a:spcAft>
                      </a:pPr>
                      <a:r>
                        <a:rPr lang="en-IN" sz="1600">
                          <a:effectLst/>
                        </a:rPr>
                        <a:t>31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9.14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619709626"/>
                  </a:ext>
                </a:extLst>
              </a:tr>
              <a:tr h="263236">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14.08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5</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557904736"/>
                  </a:ext>
                </a:extLst>
              </a:tr>
              <a:tr h="263236">
                <a:tc>
                  <a:txBody>
                    <a:bodyPr/>
                    <a:lstStyle/>
                    <a:p>
                      <a:pPr marL="0" marR="0" algn="r">
                        <a:lnSpc>
                          <a:spcPct val="115000"/>
                        </a:lnSpc>
                        <a:spcBef>
                          <a:spcPts val="0"/>
                        </a:spcBef>
                        <a:spcAft>
                          <a:spcPts val="0"/>
                        </a:spcAft>
                      </a:pPr>
                      <a:r>
                        <a:rPr lang="en-IN" sz="1600">
                          <a:effectLst/>
                        </a:rPr>
                        <a:t>33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27.9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1.95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50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604484275"/>
                  </a:ext>
                </a:extLst>
              </a:tr>
              <a:tr h="263236">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73.85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1.62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18</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059866765"/>
                  </a:ext>
                </a:extLst>
              </a:tr>
              <a:tr h="263236">
                <a:tc>
                  <a:txBody>
                    <a:bodyPr/>
                    <a:lstStyle/>
                    <a:p>
                      <a:pPr marL="0" marR="0" algn="r">
                        <a:lnSpc>
                          <a:spcPct val="115000"/>
                        </a:lnSpc>
                        <a:spcBef>
                          <a:spcPts val="0"/>
                        </a:spcBef>
                        <a:spcAft>
                          <a:spcPts val="0"/>
                        </a:spcAft>
                      </a:pPr>
                      <a:r>
                        <a:rPr lang="en-IN" sz="1600" dirty="0">
                          <a:effectLst/>
                        </a:rPr>
                        <a:t>35</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47.41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2.27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965065427"/>
                  </a:ext>
                </a:extLst>
              </a:tr>
              <a:tr h="263236">
                <a:tc>
                  <a:txBody>
                    <a:bodyPr/>
                    <a:lstStyle/>
                    <a:p>
                      <a:pPr marL="0" marR="0" algn="r">
                        <a:lnSpc>
                          <a:spcPct val="115000"/>
                        </a:lnSpc>
                        <a:spcBef>
                          <a:spcPts val="0"/>
                        </a:spcBef>
                        <a:spcAft>
                          <a:spcPts val="0"/>
                        </a:spcAft>
                      </a:pPr>
                      <a:r>
                        <a:rPr lang="en-IN" sz="1600">
                          <a:effectLst/>
                        </a:rPr>
                        <a:t>36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23.14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2.09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81</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376765708"/>
                  </a:ext>
                </a:extLst>
              </a:tr>
              <a:tr h="263236">
                <a:tc>
                  <a:txBody>
                    <a:bodyPr/>
                    <a:lstStyle/>
                    <a:p>
                      <a:pPr marL="0" marR="0" algn="r">
                        <a:lnSpc>
                          <a:spcPct val="115000"/>
                        </a:lnSpc>
                        <a:spcBef>
                          <a:spcPts val="0"/>
                        </a:spcBef>
                        <a:spcAft>
                          <a:spcPts val="0"/>
                        </a:spcAft>
                      </a:pPr>
                      <a:r>
                        <a:rPr lang="en-IN" sz="1600">
                          <a:effectLst/>
                        </a:rPr>
                        <a:t>37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P-4/SPT-10</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19.73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2.07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486476667"/>
                  </a:ext>
                </a:extLst>
              </a:tr>
              <a:tr h="263236">
                <a:tc>
                  <a:txBody>
                    <a:bodyPr/>
                    <a:lstStyle/>
                    <a:p>
                      <a:pPr marL="0" marR="0" algn="r">
                        <a:lnSpc>
                          <a:spcPct val="115000"/>
                        </a:lnSpc>
                        <a:spcBef>
                          <a:spcPts val="0"/>
                        </a:spcBef>
                        <a:spcAft>
                          <a:spcPts val="0"/>
                        </a:spcAft>
                      </a:pPr>
                      <a:r>
                        <a:rPr lang="en-IN" sz="1600">
                          <a:effectLst/>
                        </a:rPr>
                        <a:t>38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P-4/SPT-12</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SM-1269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21.74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1.92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3.48</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95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472286660"/>
                  </a:ext>
                </a:extLst>
              </a:tr>
              <a:tr h="263236">
                <a:tc>
                  <a:txBody>
                    <a:bodyPr/>
                    <a:lstStyle/>
                    <a:p>
                      <a:pPr marL="0" marR="0" algn="r">
                        <a:lnSpc>
                          <a:spcPct val="115000"/>
                        </a:lnSpc>
                        <a:spcBef>
                          <a:spcPts val="0"/>
                        </a:spcBef>
                        <a:spcAft>
                          <a:spcPts val="0"/>
                        </a:spcAft>
                      </a:pPr>
                      <a:r>
                        <a:rPr lang="en-IN" sz="1600">
                          <a:effectLst/>
                        </a:rPr>
                        <a:t>39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P-4/SPT-13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SM-1270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1.76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94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6</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702775443"/>
                  </a:ext>
                </a:extLst>
              </a:tr>
              <a:tr h="263236">
                <a:tc>
                  <a:txBody>
                    <a:bodyPr/>
                    <a:lstStyle/>
                    <a:p>
                      <a:pPr marL="0" marR="0" algn="r">
                        <a:lnSpc>
                          <a:spcPct val="115000"/>
                        </a:lnSpc>
                        <a:spcBef>
                          <a:spcPts val="0"/>
                        </a:spcBef>
                        <a:spcAft>
                          <a:spcPts val="0"/>
                        </a:spcAft>
                      </a:pPr>
                      <a:r>
                        <a:rPr lang="en-IN" sz="1600">
                          <a:effectLst/>
                        </a:rPr>
                        <a:t>40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SM-1274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15.26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40</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764246590"/>
                  </a:ext>
                </a:extLst>
              </a:tr>
            </a:tbl>
          </a:graphicData>
        </a:graphic>
      </p:graphicFrame>
    </p:spTree>
    <p:extLst>
      <p:ext uri="{BB962C8B-B14F-4D97-AF65-F5344CB8AC3E}">
        <p14:creationId xmlns="" xmlns:p14="http://schemas.microsoft.com/office/powerpoint/2010/main" val="82162638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64406" y="0"/>
            <a:ext cx="249138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defTabSz="914400" fontAlgn="base">
              <a:spcBef>
                <a:spcPct val="0"/>
              </a:spcBef>
              <a:spcAft>
                <a:spcPct val="0"/>
              </a:spcAft>
            </a:pPr>
            <a:r>
              <a:rPr lang="en-US" sz="1400" b="1" dirty="0">
                <a:solidFill>
                  <a:srgbClr val="000000"/>
                </a:solidFill>
                <a:latin typeface="Arial" pitchFamily="34" charset="0"/>
                <a:cs typeface="Calibri" pitchFamily="34" charset="0"/>
              </a:rPr>
              <a:t>MC and Grain size analysis</a:t>
            </a:r>
            <a:endParaRPr 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2730063637"/>
              </p:ext>
            </p:extLst>
          </p:nvPr>
        </p:nvGraphicFramePr>
        <p:xfrm>
          <a:off x="609598" y="533400"/>
          <a:ext cx="7620002" cy="5888736"/>
        </p:xfrm>
        <a:graphic>
          <a:graphicData uri="http://schemas.openxmlformats.org/drawingml/2006/table">
            <a:tbl>
              <a:tblPr firstRow="1" firstCol="1" bandRow="1">
                <a:tableStyleId>{5C22544A-7EE6-4342-B048-85BDC9FD1C3A}</a:tableStyleId>
              </a:tblPr>
              <a:tblGrid>
                <a:gridCol w="512324">
                  <a:extLst>
                    <a:ext uri="{9D8B030D-6E8A-4147-A177-3AD203B41FA5}">
                      <a16:colId xmlns="" xmlns:a16="http://schemas.microsoft.com/office/drawing/2014/main" val="1487776450"/>
                    </a:ext>
                  </a:extLst>
                </a:gridCol>
                <a:gridCol w="996226">
                  <a:extLst>
                    <a:ext uri="{9D8B030D-6E8A-4147-A177-3AD203B41FA5}">
                      <a16:colId xmlns="" xmlns:a16="http://schemas.microsoft.com/office/drawing/2014/main" val="450971606"/>
                    </a:ext>
                  </a:extLst>
                </a:gridCol>
                <a:gridCol w="983835">
                  <a:extLst>
                    <a:ext uri="{9D8B030D-6E8A-4147-A177-3AD203B41FA5}">
                      <a16:colId xmlns="" xmlns:a16="http://schemas.microsoft.com/office/drawing/2014/main" val="2591616405"/>
                    </a:ext>
                  </a:extLst>
                </a:gridCol>
                <a:gridCol w="838083">
                  <a:extLst>
                    <a:ext uri="{9D8B030D-6E8A-4147-A177-3AD203B41FA5}">
                      <a16:colId xmlns="" xmlns:a16="http://schemas.microsoft.com/office/drawing/2014/main" val="2180541186"/>
                    </a:ext>
                  </a:extLst>
                </a:gridCol>
                <a:gridCol w="750632">
                  <a:extLst>
                    <a:ext uri="{9D8B030D-6E8A-4147-A177-3AD203B41FA5}">
                      <a16:colId xmlns="" xmlns:a16="http://schemas.microsoft.com/office/drawing/2014/main" val="4242029217"/>
                    </a:ext>
                  </a:extLst>
                </a:gridCol>
                <a:gridCol w="740426">
                  <a:extLst>
                    <a:ext uri="{9D8B030D-6E8A-4147-A177-3AD203B41FA5}">
                      <a16:colId xmlns="" xmlns:a16="http://schemas.microsoft.com/office/drawing/2014/main" val="571240722"/>
                    </a:ext>
                  </a:extLst>
                </a:gridCol>
                <a:gridCol w="699619">
                  <a:extLst>
                    <a:ext uri="{9D8B030D-6E8A-4147-A177-3AD203B41FA5}">
                      <a16:colId xmlns="" xmlns:a16="http://schemas.microsoft.com/office/drawing/2014/main" val="1059279523"/>
                    </a:ext>
                  </a:extLst>
                </a:gridCol>
                <a:gridCol w="699619">
                  <a:extLst>
                    <a:ext uri="{9D8B030D-6E8A-4147-A177-3AD203B41FA5}">
                      <a16:colId xmlns="" xmlns:a16="http://schemas.microsoft.com/office/drawing/2014/main" val="194241165"/>
                    </a:ext>
                  </a:extLst>
                </a:gridCol>
                <a:gridCol w="699619">
                  <a:extLst>
                    <a:ext uri="{9D8B030D-6E8A-4147-A177-3AD203B41FA5}">
                      <a16:colId xmlns="" xmlns:a16="http://schemas.microsoft.com/office/drawing/2014/main" val="3370022990"/>
                    </a:ext>
                  </a:extLst>
                </a:gridCol>
                <a:gridCol w="699619">
                  <a:extLst>
                    <a:ext uri="{9D8B030D-6E8A-4147-A177-3AD203B41FA5}">
                      <a16:colId xmlns="" xmlns:a16="http://schemas.microsoft.com/office/drawing/2014/main" val="3427940770"/>
                    </a:ext>
                  </a:extLst>
                </a:gridCol>
              </a:tblGrid>
              <a:tr h="194648">
                <a:tc>
                  <a:txBody>
                    <a:bodyPr/>
                    <a:lstStyle/>
                    <a:p>
                      <a:pPr marL="0" marR="0">
                        <a:lnSpc>
                          <a:spcPct val="115000"/>
                        </a:lnSpc>
                        <a:spcBef>
                          <a:spcPts val="0"/>
                        </a:spcBef>
                        <a:spcAft>
                          <a:spcPts val="0"/>
                        </a:spcAft>
                      </a:pPr>
                      <a:r>
                        <a:rPr lang="en-IN" sz="1600" dirty="0">
                          <a:effectLst/>
                        </a:rPr>
                        <a:t>S.No</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Sample no</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Lab Ref.</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Moisture content   %</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Density gm/cm3</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Specific gravity</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Gravel</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Sand</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Silt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Clay</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890090164"/>
                  </a:ext>
                </a:extLst>
              </a:tr>
              <a:tr h="64883">
                <a:tc>
                  <a:txBody>
                    <a:bodyPr/>
                    <a:lstStyle/>
                    <a:p>
                      <a:pPr marL="0" marR="0" algn="r">
                        <a:lnSpc>
                          <a:spcPct val="115000"/>
                        </a:lnSpc>
                        <a:spcBef>
                          <a:spcPts val="0"/>
                        </a:spcBef>
                        <a:spcAft>
                          <a:spcPts val="0"/>
                        </a:spcAft>
                      </a:pPr>
                      <a:r>
                        <a:rPr lang="en-IN" sz="1600" dirty="0">
                          <a:effectLst/>
                        </a:rPr>
                        <a:t>41</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SM-1275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18.79</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2.38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66</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803758693"/>
                  </a:ext>
                </a:extLst>
              </a:tr>
              <a:tr h="64883">
                <a:tc>
                  <a:txBody>
                    <a:bodyPr/>
                    <a:lstStyle/>
                    <a:p>
                      <a:pPr marL="0" marR="0" algn="r">
                        <a:lnSpc>
                          <a:spcPct val="115000"/>
                        </a:lnSpc>
                        <a:spcBef>
                          <a:spcPts val="0"/>
                        </a:spcBef>
                        <a:spcAft>
                          <a:spcPts val="0"/>
                        </a:spcAft>
                      </a:pPr>
                      <a:r>
                        <a:rPr lang="en-IN" sz="1600">
                          <a:effectLst/>
                        </a:rPr>
                        <a:t>42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SM-1276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14.06</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2.22</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26</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198895353"/>
                  </a:ext>
                </a:extLst>
              </a:tr>
              <a:tr h="64883">
                <a:tc>
                  <a:txBody>
                    <a:bodyPr/>
                    <a:lstStyle/>
                    <a:p>
                      <a:pPr marL="0" marR="0" algn="r">
                        <a:lnSpc>
                          <a:spcPct val="115000"/>
                        </a:lnSpc>
                        <a:spcBef>
                          <a:spcPts val="0"/>
                        </a:spcBef>
                        <a:spcAft>
                          <a:spcPts val="0"/>
                        </a:spcAft>
                      </a:pPr>
                      <a:r>
                        <a:rPr lang="en-IN" sz="1600">
                          <a:effectLst/>
                        </a:rPr>
                        <a:t>43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SM-1277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15.45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2.25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34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706187560"/>
                  </a:ext>
                </a:extLst>
              </a:tr>
              <a:tr h="64883">
                <a:tc>
                  <a:txBody>
                    <a:bodyPr/>
                    <a:lstStyle/>
                    <a:p>
                      <a:pPr marL="0" marR="0" algn="r">
                        <a:lnSpc>
                          <a:spcPct val="115000"/>
                        </a:lnSpc>
                        <a:spcBef>
                          <a:spcPts val="0"/>
                        </a:spcBef>
                        <a:spcAft>
                          <a:spcPts val="0"/>
                        </a:spcAft>
                      </a:pPr>
                      <a:r>
                        <a:rPr lang="en-IN" sz="1600">
                          <a:effectLst/>
                        </a:rPr>
                        <a:t>44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P-5/SPT-5</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SM-1278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21.98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2.52</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053035261"/>
                  </a:ext>
                </a:extLst>
              </a:tr>
              <a:tr h="64883">
                <a:tc>
                  <a:txBody>
                    <a:bodyPr/>
                    <a:lstStyle/>
                    <a:p>
                      <a:pPr marL="0" marR="0" algn="r">
                        <a:lnSpc>
                          <a:spcPct val="115000"/>
                        </a:lnSpc>
                        <a:spcBef>
                          <a:spcPts val="0"/>
                        </a:spcBef>
                        <a:spcAft>
                          <a:spcPts val="0"/>
                        </a:spcAft>
                      </a:pPr>
                      <a:r>
                        <a:rPr lang="en-IN" sz="1600">
                          <a:effectLst/>
                        </a:rPr>
                        <a:t>45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SM-1279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2.7</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008874309"/>
                  </a:ext>
                </a:extLst>
              </a:tr>
              <a:tr h="64883">
                <a:tc>
                  <a:txBody>
                    <a:bodyPr/>
                    <a:lstStyle/>
                    <a:p>
                      <a:pPr marL="0" marR="0" algn="r">
                        <a:lnSpc>
                          <a:spcPct val="115000"/>
                        </a:lnSpc>
                        <a:spcBef>
                          <a:spcPts val="0"/>
                        </a:spcBef>
                        <a:spcAft>
                          <a:spcPts val="0"/>
                        </a:spcAft>
                      </a:pPr>
                      <a:r>
                        <a:rPr lang="en-IN" sz="1600">
                          <a:effectLst/>
                        </a:rPr>
                        <a:t>46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8.91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3</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93</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33329555"/>
                  </a:ext>
                </a:extLst>
              </a:tr>
              <a:tr h="64883">
                <a:tc>
                  <a:txBody>
                    <a:bodyPr/>
                    <a:lstStyle/>
                    <a:p>
                      <a:pPr marL="0" marR="0" algn="r">
                        <a:lnSpc>
                          <a:spcPct val="115000"/>
                        </a:lnSpc>
                        <a:spcBef>
                          <a:spcPts val="0"/>
                        </a:spcBef>
                        <a:spcAft>
                          <a:spcPts val="0"/>
                        </a:spcAft>
                      </a:pPr>
                      <a:r>
                        <a:rPr lang="en-IN" sz="1600">
                          <a:effectLst/>
                        </a:rPr>
                        <a:t>47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P-5/SPT-10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2.08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179907927"/>
                  </a:ext>
                </a:extLst>
              </a:tr>
              <a:tr h="64883">
                <a:tc>
                  <a:txBody>
                    <a:bodyPr/>
                    <a:lstStyle/>
                    <a:p>
                      <a:pPr marL="0" marR="0" algn="r">
                        <a:lnSpc>
                          <a:spcPct val="115000"/>
                        </a:lnSpc>
                        <a:spcBef>
                          <a:spcPts val="0"/>
                        </a:spcBef>
                        <a:spcAft>
                          <a:spcPts val="0"/>
                        </a:spcAft>
                      </a:pPr>
                      <a:r>
                        <a:rPr lang="en-IN" sz="1600">
                          <a:effectLst/>
                        </a:rPr>
                        <a:t>48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P-5/SPT-11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11.95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33</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53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149202802"/>
                  </a:ext>
                </a:extLst>
              </a:tr>
              <a:tr h="64883">
                <a:tc>
                  <a:txBody>
                    <a:bodyPr/>
                    <a:lstStyle/>
                    <a:p>
                      <a:pPr marL="0" marR="0" algn="r">
                        <a:lnSpc>
                          <a:spcPct val="115000"/>
                        </a:lnSpc>
                        <a:spcBef>
                          <a:spcPts val="0"/>
                        </a:spcBef>
                        <a:spcAft>
                          <a:spcPts val="0"/>
                        </a:spcAft>
                      </a:pPr>
                      <a:r>
                        <a:rPr lang="en-IN" sz="1600">
                          <a:effectLst/>
                        </a:rPr>
                        <a:t>49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P-5/SPT-13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10.04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91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5</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555404715"/>
                  </a:ext>
                </a:extLst>
              </a:tr>
              <a:tr h="64883">
                <a:tc>
                  <a:txBody>
                    <a:bodyPr/>
                    <a:lstStyle/>
                    <a:p>
                      <a:pPr marL="0" marR="0" algn="r">
                        <a:lnSpc>
                          <a:spcPct val="115000"/>
                        </a:lnSpc>
                        <a:spcBef>
                          <a:spcPts val="0"/>
                        </a:spcBef>
                        <a:spcAft>
                          <a:spcPts val="0"/>
                        </a:spcAft>
                      </a:pPr>
                      <a:r>
                        <a:rPr lang="en-IN" sz="1600">
                          <a:effectLst/>
                        </a:rPr>
                        <a:t>50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1.73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2.84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406739041"/>
                  </a:ext>
                </a:extLst>
              </a:tr>
              <a:tr h="64883">
                <a:tc>
                  <a:txBody>
                    <a:bodyPr/>
                    <a:lstStyle/>
                    <a:p>
                      <a:pPr marL="0" marR="0" algn="r">
                        <a:lnSpc>
                          <a:spcPct val="115000"/>
                        </a:lnSpc>
                        <a:spcBef>
                          <a:spcPts val="0"/>
                        </a:spcBef>
                        <a:spcAft>
                          <a:spcPts val="0"/>
                        </a:spcAft>
                      </a:pPr>
                      <a:r>
                        <a:rPr lang="en-IN" sz="1600">
                          <a:effectLst/>
                        </a:rPr>
                        <a:t>51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7.32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95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4250150049"/>
                  </a:ext>
                </a:extLst>
              </a:tr>
              <a:tr h="64883">
                <a:tc>
                  <a:txBody>
                    <a:bodyPr/>
                    <a:lstStyle/>
                    <a:p>
                      <a:pPr marL="0" marR="0" algn="r">
                        <a:lnSpc>
                          <a:spcPct val="115000"/>
                        </a:lnSpc>
                        <a:spcBef>
                          <a:spcPts val="0"/>
                        </a:spcBef>
                        <a:spcAft>
                          <a:spcPts val="0"/>
                        </a:spcAft>
                      </a:pPr>
                      <a:r>
                        <a:rPr lang="en-IN" sz="1600">
                          <a:effectLst/>
                        </a:rPr>
                        <a:t>52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8.47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2.64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12</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3822157990"/>
                  </a:ext>
                </a:extLst>
              </a:tr>
              <a:tr h="64883">
                <a:tc>
                  <a:txBody>
                    <a:bodyPr/>
                    <a:lstStyle/>
                    <a:p>
                      <a:pPr marL="0" marR="0" algn="r">
                        <a:lnSpc>
                          <a:spcPct val="115000"/>
                        </a:lnSpc>
                        <a:spcBef>
                          <a:spcPts val="0"/>
                        </a:spcBef>
                        <a:spcAft>
                          <a:spcPts val="0"/>
                        </a:spcAft>
                      </a:pPr>
                      <a:r>
                        <a:rPr lang="en-IN" sz="1600">
                          <a:effectLst/>
                        </a:rPr>
                        <a:t>53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23.71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1.95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2.91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24</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156084484"/>
                  </a:ext>
                </a:extLst>
              </a:tr>
              <a:tr h="64883">
                <a:tc>
                  <a:txBody>
                    <a:bodyPr/>
                    <a:lstStyle/>
                    <a:p>
                      <a:pPr marL="0" marR="0" algn="r">
                        <a:lnSpc>
                          <a:spcPct val="115000"/>
                        </a:lnSpc>
                        <a:spcBef>
                          <a:spcPts val="0"/>
                        </a:spcBef>
                        <a:spcAft>
                          <a:spcPts val="0"/>
                        </a:spcAft>
                      </a:pPr>
                      <a:r>
                        <a:rPr lang="en-IN" sz="1600">
                          <a:effectLst/>
                        </a:rPr>
                        <a:t>54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18.44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1.95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69</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518961220"/>
                  </a:ext>
                </a:extLst>
              </a:tr>
              <a:tr h="64883">
                <a:tc>
                  <a:txBody>
                    <a:bodyPr/>
                    <a:lstStyle/>
                    <a:p>
                      <a:pPr marL="0" marR="0" algn="r">
                        <a:lnSpc>
                          <a:spcPct val="115000"/>
                        </a:lnSpc>
                        <a:spcBef>
                          <a:spcPts val="0"/>
                        </a:spcBef>
                        <a:spcAft>
                          <a:spcPts val="0"/>
                        </a:spcAft>
                      </a:pPr>
                      <a:r>
                        <a:rPr lang="en-IN" sz="1600">
                          <a:effectLst/>
                        </a:rPr>
                        <a:t>55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SM-1289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32.9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69</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22</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439756386"/>
                  </a:ext>
                </a:extLst>
              </a:tr>
              <a:tr h="64883">
                <a:tc>
                  <a:txBody>
                    <a:bodyPr/>
                    <a:lstStyle/>
                    <a:p>
                      <a:pPr marL="0" marR="0" algn="r">
                        <a:lnSpc>
                          <a:spcPct val="115000"/>
                        </a:lnSpc>
                        <a:spcBef>
                          <a:spcPts val="0"/>
                        </a:spcBef>
                        <a:spcAft>
                          <a:spcPts val="0"/>
                        </a:spcAft>
                      </a:pPr>
                      <a:r>
                        <a:rPr lang="en-IN" sz="1600">
                          <a:effectLst/>
                        </a:rPr>
                        <a:t>56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SM-1290</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31.15</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1.88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2.29</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68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1364851934"/>
                  </a:ext>
                </a:extLst>
              </a:tr>
              <a:tr h="64883">
                <a:tc>
                  <a:txBody>
                    <a:bodyPr/>
                    <a:lstStyle/>
                    <a:p>
                      <a:pPr marL="0" marR="0" algn="r">
                        <a:lnSpc>
                          <a:spcPct val="115000"/>
                        </a:lnSpc>
                        <a:spcBef>
                          <a:spcPts val="0"/>
                        </a:spcBef>
                        <a:spcAft>
                          <a:spcPts val="0"/>
                        </a:spcAft>
                      </a:pPr>
                      <a:r>
                        <a:rPr lang="en-IN" sz="1600">
                          <a:effectLst/>
                        </a:rPr>
                        <a:t>57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P-6/SPT-12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SM-1291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14.86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2.45</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18</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456993871"/>
                  </a:ext>
                </a:extLst>
              </a:tr>
              <a:tr h="64883">
                <a:tc>
                  <a:txBody>
                    <a:bodyPr/>
                    <a:lstStyle/>
                    <a:p>
                      <a:pPr marL="0" marR="0" algn="r">
                        <a:lnSpc>
                          <a:spcPct val="115000"/>
                        </a:lnSpc>
                        <a:spcBef>
                          <a:spcPts val="0"/>
                        </a:spcBef>
                        <a:spcAft>
                          <a:spcPts val="0"/>
                        </a:spcAft>
                      </a:pPr>
                      <a:r>
                        <a:rPr lang="en-IN" sz="1600">
                          <a:effectLst/>
                        </a:rPr>
                        <a:t>58</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P-6/SPT-13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a:effectLst/>
                        </a:rPr>
                        <a:t>SM-1292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17.2</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2.03</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2.74</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a:effectLst/>
                        </a:rPr>
                        <a:t>86</a:t>
                      </a:r>
                      <a:endParaRPr lang="en-US" sz="160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gn="r">
                        <a:lnSpc>
                          <a:spcPct val="115000"/>
                        </a:lnSpc>
                        <a:spcBef>
                          <a:spcPts val="0"/>
                        </a:spcBef>
                        <a:spcAft>
                          <a:spcPts val="0"/>
                        </a:spcAft>
                      </a:pPr>
                      <a:r>
                        <a:rPr lang="en-IN" sz="1600" dirty="0">
                          <a:effectLst/>
                        </a:rPr>
                        <a:t>13</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1157" marR="21157" marT="0" marB="0" anchor="ctr"/>
                </a:tc>
                <a:extLst>
                  <a:ext uri="{0D108BD9-81ED-4DB2-BD59-A6C34878D82A}">
                    <a16:rowId xmlns="" xmlns:a16="http://schemas.microsoft.com/office/drawing/2014/main" val="2332751847"/>
                  </a:ext>
                </a:extLst>
              </a:tr>
            </a:tbl>
          </a:graphicData>
        </a:graphic>
      </p:graphicFrame>
    </p:spTree>
    <p:extLst>
      <p:ext uri="{BB962C8B-B14F-4D97-AF65-F5344CB8AC3E}">
        <p14:creationId xmlns="" xmlns:p14="http://schemas.microsoft.com/office/powerpoint/2010/main" val="314821275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64406" y="0"/>
            <a:ext cx="249138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defTabSz="914400" fontAlgn="base">
              <a:spcBef>
                <a:spcPct val="0"/>
              </a:spcBef>
              <a:spcAft>
                <a:spcPct val="0"/>
              </a:spcAft>
            </a:pPr>
            <a:r>
              <a:rPr lang="en-US" sz="1400" b="1" dirty="0">
                <a:solidFill>
                  <a:srgbClr val="000000"/>
                </a:solidFill>
                <a:latin typeface="Arial" pitchFamily="34" charset="0"/>
                <a:cs typeface="Calibri" pitchFamily="34" charset="0"/>
              </a:rPr>
              <a:t>MC and Grain size analysis</a:t>
            </a:r>
            <a:endParaRPr lang="en-US" sz="1400"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292934733"/>
              </p:ext>
            </p:extLst>
          </p:nvPr>
        </p:nvGraphicFramePr>
        <p:xfrm>
          <a:off x="304801" y="457200"/>
          <a:ext cx="8458200" cy="6169152"/>
        </p:xfrm>
        <a:graphic>
          <a:graphicData uri="http://schemas.openxmlformats.org/drawingml/2006/table">
            <a:tbl>
              <a:tblPr firstRow="1" firstCol="1" bandRow="1">
                <a:tableStyleId>{5C22544A-7EE6-4342-B048-85BDC9FD1C3A}</a:tableStyleId>
              </a:tblPr>
              <a:tblGrid>
                <a:gridCol w="557483">
                  <a:extLst>
                    <a:ext uri="{9D8B030D-6E8A-4147-A177-3AD203B41FA5}">
                      <a16:colId xmlns="" xmlns:a16="http://schemas.microsoft.com/office/drawing/2014/main" val="4090401805"/>
                    </a:ext>
                  </a:extLst>
                </a:gridCol>
                <a:gridCol w="1042716">
                  <a:extLst>
                    <a:ext uri="{9D8B030D-6E8A-4147-A177-3AD203B41FA5}">
                      <a16:colId xmlns="" xmlns:a16="http://schemas.microsoft.com/office/drawing/2014/main" val="334316527"/>
                    </a:ext>
                  </a:extLst>
                </a:gridCol>
                <a:gridCol w="838200">
                  <a:extLst>
                    <a:ext uri="{9D8B030D-6E8A-4147-A177-3AD203B41FA5}">
                      <a16:colId xmlns="" xmlns:a16="http://schemas.microsoft.com/office/drawing/2014/main" val="3840606855"/>
                    </a:ext>
                  </a:extLst>
                </a:gridCol>
                <a:gridCol w="1328381">
                  <a:extLst>
                    <a:ext uri="{9D8B030D-6E8A-4147-A177-3AD203B41FA5}">
                      <a16:colId xmlns="" xmlns:a16="http://schemas.microsoft.com/office/drawing/2014/main" val="3530612484"/>
                    </a:ext>
                  </a:extLst>
                </a:gridCol>
                <a:gridCol w="816797">
                  <a:extLst>
                    <a:ext uri="{9D8B030D-6E8A-4147-A177-3AD203B41FA5}">
                      <a16:colId xmlns="" xmlns:a16="http://schemas.microsoft.com/office/drawing/2014/main" val="1864623475"/>
                    </a:ext>
                  </a:extLst>
                </a:gridCol>
                <a:gridCol w="805692">
                  <a:extLst>
                    <a:ext uri="{9D8B030D-6E8A-4147-A177-3AD203B41FA5}">
                      <a16:colId xmlns="" xmlns:a16="http://schemas.microsoft.com/office/drawing/2014/main" val="2854349458"/>
                    </a:ext>
                  </a:extLst>
                </a:gridCol>
                <a:gridCol w="785075">
                  <a:extLst>
                    <a:ext uri="{9D8B030D-6E8A-4147-A177-3AD203B41FA5}">
                      <a16:colId xmlns="" xmlns:a16="http://schemas.microsoft.com/office/drawing/2014/main" val="3304195208"/>
                    </a:ext>
                  </a:extLst>
                </a:gridCol>
                <a:gridCol w="785075">
                  <a:extLst>
                    <a:ext uri="{9D8B030D-6E8A-4147-A177-3AD203B41FA5}">
                      <a16:colId xmlns="" xmlns:a16="http://schemas.microsoft.com/office/drawing/2014/main" val="1670212282"/>
                    </a:ext>
                  </a:extLst>
                </a:gridCol>
                <a:gridCol w="713706">
                  <a:extLst>
                    <a:ext uri="{9D8B030D-6E8A-4147-A177-3AD203B41FA5}">
                      <a16:colId xmlns="" xmlns:a16="http://schemas.microsoft.com/office/drawing/2014/main" val="1868730675"/>
                    </a:ext>
                  </a:extLst>
                </a:gridCol>
                <a:gridCol w="785075">
                  <a:extLst>
                    <a:ext uri="{9D8B030D-6E8A-4147-A177-3AD203B41FA5}">
                      <a16:colId xmlns="" xmlns:a16="http://schemas.microsoft.com/office/drawing/2014/main" val="1878794894"/>
                    </a:ext>
                  </a:extLst>
                </a:gridCol>
              </a:tblGrid>
              <a:tr h="515802">
                <a:tc>
                  <a:txBody>
                    <a:bodyPr/>
                    <a:lstStyle/>
                    <a:p>
                      <a:pPr marL="0" marR="0">
                        <a:lnSpc>
                          <a:spcPct val="115000"/>
                        </a:lnSpc>
                        <a:spcBef>
                          <a:spcPts val="0"/>
                        </a:spcBef>
                        <a:spcAft>
                          <a:spcPts val="0"/>
                        </a:spcAft>
                      </a:pPr>
                      <a:r>
                        <a:rPr lang="en-IN" sz="1600" dirty="0">
                          <a:effectLst/>
                        </a:rPr>
                        <a:t>S.No</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Sample</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Lab Ref.</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smtClean="0">
                          <a:effectLst/>
                        </a:rPr>
                        <a:t>MC % </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Density gm/cm3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Specific gravity</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Gravel</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Sand</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Silt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Clay</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89159339"/>
                  </a:ext>
                </a:extLst>
              </a:tr>
              <a:tr h="265724">
                <a:tc>
                  <a:txBody>
                    <a:bodyPr/>
                    <a:lstStyle/>
                    <a:p>
                      <a:pPr marL="0" marR="0" algn="r">
                        <a:lnSpc>
                          <a:spcPct val="115000"/>
                        </a:lnSpc>
                        <a:spcBef>
                          <a:spcPts val="0"/>
                        </a:spcBef>
                        <a:spcAft>
                          <a:spcPts val="0"/>
                        </a:spcAft>
                      </a:pPr>
                      <a:r>
                        <a:rPr lang="en-IN" sz="1600" dirty="0">
                          <a:effectLst/>
                        </a:rPr>
                        <a:t>1</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SM-1309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17.94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1.48</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2.63</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945520880"/>
                  </a:ext>
                </a:extLst>
              </a:tr>
              <a:tr h="265724">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P-7/SPT-2</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9.96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2.03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1</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88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428121622"/>
                  </a:ext>
                </a:extLst>
              </a:tr>
              <a:tr h="265724">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32.46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1.93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43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57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946064990"/>
                  </a:ext>
                </a:extLst>
              </a:tr>
              <a:tr h="265724">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SM-1312</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30.27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1.92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69</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904105149"/>
                  </a:ext>
                </a:extLst>
              </a:tr>
              <a:tr h="265724">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P-7/SPT-5</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36.72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1.97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2.39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48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49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045408573"/>
                  </a:ext>
                </a:extLst>
              </a:tr>
              <a:tr h="265724">
                <a:tc>
                  <a:txBody>
                    <a:bodyPr/>
                    <a:lstStyle/>
                    <a:p>
                      <a:pPr marL="0" marR="0" algn="r">
                        <a:lnSpc>
                          <a:spcPct val="115000"/>
                        </a:lnSpc>
                        <a:spcBef>
                          <a:spcPts val="0"/>
                        </a:spcBef>
                        <a:spcAft>
                          <a:spcPts val="0"/>
                        </a:spcAft>
                      </a:pPr>
                      <a:r>
                        <a:rPr lang="en-IN" sz="1600">
                          <a:effectLst/>
                        </a:rPr>
                        <a:t>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43.1</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802180906"/>
                  </a:ext>
                </a:extLst>
              </a:tr>
              <a:tr h="265724">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33.04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1.69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80</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730912100"/>
                  </a:ext>
                </a:extLst>
              </a:tr>
              <a:tr h="265724">
                <a:tc>
                  <a:txBody>
                    <a:bodyPr/>
                    <a:lstStyle/>
                    <a:p>
                      <a:pPr marL="0" marR="0" algn="r">
                        <a:lnSpc>
                          <a:spcPct val="115000"/>
                        </a:lnSpc>
                        <a:spcBef>
                          <a:spcPts val="0"/>
                        </a:spcBef>
                        <a:spcAft>
                          <a:spcPts val="0"/>
                        </a:spcAft>
                      </a:pPr>
                      <a:r>
                        <a:rPr lang="en-IN" sz="1600">
                          <a:effectLst/>
                        </a:rPr>
                        <a:t>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P-7/SPT-8</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72.33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1.78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2.33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75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821629343"/>
                  </a:ext>
                </a:extLst>
              </a:tr>
              <a:tr h="265724">
                <a:tc>
                  <a:txBody>
                    <a:bodyPr/>
                    <a:lstStyle/>
                    <a:p>
                      <a:pPr marL="0" marR="0" algn="r">
                        <a:lnSpc>
                          <a:spcPct val="115000"/>
                        </a:lnSpc>
                        <a:spcBef>
                          <a:spcPts val="0"/>
                        </a:spcBef>
                        <a:spcAft>
                          <a:spcPts val="0"/>
                        </a:spcAft>
                      </a:pPr>
                      <a:r>
                        <a:rPr lang="en-IN" sz="1600">
                          <a:effectLst/>
                        </a:rPr>
                        <a:t>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53.71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2.56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76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10</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311854937"/>
                  </a:ext>
                </a:extLst>
              </a:tr>
              <a:tr h="265724">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P-7/SPT-10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SM-1318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29.08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1.66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2.56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80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649649450"/>
                  </a:ext>
                </a:extLst>
              </a:tr>
              <a:tr h="265724">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P-7/SPT-11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SM-1319</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23.57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1.74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83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282517782"/>
                  </a:ext>
                </a:extLst>
              </a:tr>
              <a:tr h="265724">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P-7/SPT-14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1.91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2.55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72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706491359"/>
                  </a:ext>
                </a:extLst>
              </a:tr>
              <a:tr h="265724">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P-8/SPT-1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11.4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2.01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454654554"/>
                  </a:ext>
                </a:extLst>
              </a:tr>
              <a:tr h="265724">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P-8/SPT-2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16.45</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1.86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94199722"/>
                  </a:ext>
                </a:extLst>
              </a:tr>
              <a:tr h="265724">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P-8/SPT-3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SM-1323</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19.59</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701847854"/>
                  </a:ext>
                </a:extLst>
              </a:tr>
              <a:tr h="265724">
                <a:tc>
                  <a:txBody>
                    <a:bodyPr/>
                    <a:lstStyle/>
                    <a:p>
                      <a:pPr marL="0" marR="0" algn="r">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P-8/SPT-4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16.08</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2.12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2.55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4223601171"/>
                  </a:ext>
                </a:extLst>
              </a:tr>
              <a:tr h="265724">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P-8/SPT-5</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15.08</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2.03</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2.62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242462621"/>
                  </a:ext>
                </a:extLst>
              </a:tr>
              <a:tr h="265724">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P-8/SPT-6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SM-1326</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17.39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2.23</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2.72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67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 </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462639685"/>
                  </a:ext>
                </a:extLst>
              </a:tr>
              <a:tr h="265724">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P-8/SPT-9</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12.18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2.06</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2.67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91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398400264"/>
                  </a:ext>
                </a:extLst>
              </a:tr>
              <a:tr h="265724">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P-8/SPT-10</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a:effectLst/>
                        </a:rPr>
                        <a:t>SM-1328</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21.01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2.1</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dirty="0">
                          <a:effectLst/>
                        </a:rPr>
                        <a:t>2.61</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97</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883225497"/>
                  </a:ext>
                </a:extLst>
              </a:tr>
            </a:tbl>
          </a:graphicData>
        </a:graphic>
      </p:graphicFrame>
    </p:spTree>
    <p:extLst>
      <p:ext uri="{BB962C8B-B14F-4D97-AF65-F5344CB8AC3E}">
        <p14:creationId xmlns="" xmlns:p14="http://schemas.microsoft.com/office/powerpoint/2010/main" val="259243490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64406" y="0"/>
            <a:ext cx="249138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defTabSz="914400" fontAlgn="base">
              <a:spcBef>
                <a:spcPct val="0"/>
              </a:spcBef>
              <a:spcAft>
                <a:spcPct val="0"/>
              </a:spcAft>
            </a:pPr>
            <a:r>
              <a:rPr lang="en-US" sz="1400" b="1" dirty="0">
                <a:solidFill>
                  <a:srgbClr val="000000"/>
                </a:solidFill>
                <a:latin typeface="Arial" pitchFamily="34" charset="0"/>
                <a:cs typeface="Calibri" pitchFamily="34" charset="0"/>
              </a:rPr>
              <a:t>MC and Grain size analysis</a:t>
            </a:r>
            <a:endParaRPr lang="en-US" sz="1400"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2237615357"/>
              </p:ext>
            </p:extLst>
          </p:nvPr>
        </p:nvGraphicFramePr>
        <p:xfrm>
          <a:off x="185236" y="307777"/>
          <a:ext cx="8425362" cy="6379464"/>
        </p:xfrm>
        <a:graphic>
          <a:graphicData uri="http://schemas.openxmlformats.org/drawingml/2006/table">
            <a:tbl>
              <a:tblPr firstRow="1" firstCol="1" bandRow="1">
                <a:tableStyleId>{5C22544A-7EE6-4342-B048-85BDC9FD1C3A}</a:tableStyleId>
              </a:tblPr>
              <a:tblGrid>
                <a:gridCol w="555319">
                  <a:extLst>
                    <a:ext uri="{9D8B030D-6E8A-4147-A177-3AD203B41FA5}">
                      <a16:colId xmlns="" xmlns:a16="http://schemas.microsoft.com/office/drawing/2014/main" val="3206525878"/>
                    </a:ext>
                  </a:extLst>
                </a:gridCol>
                <a:gridCol w="1222019">
                  <a:extLst>
                    <a:ext uri="{9D8B030D-6E8A-4147-A177-3AD203B41FA5}">
                      <a16:colId xmlns="" xmlns:a16="http://schemas.microsoft.com/office/drawing/2014/main" val="4197441060"/>
                    </a:ext>
                  </a:extLst>
                </a:gridCol>
                <a:gridCol w="1066402">
                  <a:extLst>
                    <a:ext uri="{9D8B030D-6E8A-4147-A177-3AD203B41FA5}">
                      <a16:colId xmlns="" xmlns:a16="http://schemas.microsoft.com/office/drawing/2014/main" val="1184292739"/>
                    </a:ext>
                  </a:extLst>
                </a:gridCol>
                <a:gridCol w="908418">
                  <a:extLst>
                    <a:ext uri="{9D8B030D-6E8A-4147-A177-3AD203B41FA5}">
                      <a16:colId xmlns="" xmlns:a16="http://schemas.microsoft.com/office/drawing/2014/main" val="2675904386"/>
                    </a:ext>
                  </a:extLst>
                </a:gridCol>
                <a:gridCol w="813625">
                  <a:extLst>
                    <a:ext uri="{9D8B030D-6E8A-4147-A177-3AD203B41FA5}">
                      <a16:colId xmlns="" xmlns:a16="http://schemas.microsoft.com/office/drawing/2014/main" val="3571697678"/>
                    </a:ext>
                  </a:extLst>
                </a:gridCol>
                <a:gridCol w="802565">
                  <a:extLst>
                    <a:ext uri="{9D8B030D-6E8A-4147-A177-3AD203B41FA5}">
                      <a16:colId xmlns="" xmlns:a16="http://schemas.microsoft.com/office/drawing/2014/main" val="1614940484"/>
                    </a:ext>
                  </a:extLst>
                </a:gridCol>
                <a:gridCol w="782026">
                  <a:extLst>
                    <a:ext uri="{9D8B030D-6E8A-4147-A177-3AD203B41FA5}">
                      <a16:colId xmlns="" xmlns:a16="http://schemas.microsoft.com/office/drawing/2014/main" val="203175243"/>
                    </a:ext>
                  </a:extLst>
                </a:gridCol>
                <a:gridCol w="782026">
                  <a:extLst>
                    <a:ext uri="{9D8B030D-6E8A-4147-A177-3AD203B41FA5}">
                      <a16:colId xmlns="" xmlns:a16="http://schemas.microsoft.com/office/drawing/2014/main" val="2868672043"/>
                    </a:ext>
                  </a:extLst>
                </a:gridCol>
                <a:gridCol w="710936">
                  <a:extLst>
                    <a:ext uri="{9D8B030D-6E8A-4147-A177-3AD203B41FA5}">
                      <a16:colId xmlns="" xmlns:a16="http://schemas.microsoft.com/office/drawing/2014/main" val="2269177982"/>
                    </a:ext>
                  </a:extLst>
                </a:gridCol>
                <a:gridCol w="782026">
                  <a:extLst>
                    <a:ext uri="{9D8B030D-6E8A-4147-A177-3AD203B41FA5}">
                      <a16:colId xmlns="" xmlns:a16="http://schemas.microsoft.com/office/drawing/2014/main" val="431682279"/>
                    </a:ext>
                  </a:extLst>
                </a:gridCol>
              </a:tblGrid>
              <a:tr h="451109">
                <a:tc>
                  <a:txBody>
                    <a:bodyPr/>
                    <a:lstStyle/>
                    <a:p>
                      <a:pPr marL="0" marR="0">
                        <a:lnSpc>
                          <a:spcPct val="115000"/>
                        </a:lnSpc>
                        <a:spcBef>
                          <a:spcPts val="0"/>
                        </a:spcBef>
                        <a:spcAft>
                          <a:spcPts val="0"/>
                        </a:spcAft>
                      </a:pPr>
                      <a:r>
                        <a:rPr lang="en-IN" sz="1400" dirty="0">
                          <a:effectLst/>
                        </a:rPr>
                        <a:t>S.No</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Sample</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Lab Ref.</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Moisture content % </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Density gm/cm3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Specific gravity</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Gravel</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Sand</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Silt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Clay</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428763920"/>
                  </a:ext>
                </a:extLst>
              </a:tr>
              <a:tr h="225555">
                <a:tc>
                  <a:txBody>
                    <a:bodyPr/>
                    <a:lstStyle/>
                    <a:p>
                      <a:pPr marL="0" marR="0" algn="r">
                        <a:lnSpc>
                          <a:spcPct val="115000"/>
                        </a:lnSpc>
                        <a:spcBef>
                          <a:spcPts val="0"/>
                        </a:spcBef>
                        <a:spcAft>
                          <a:spcPts val="0"/>
                        </a:spcAft>
                      </a:pPr>
                      <a:r>
                        <a:rPr lang="en-IN" sz="1400" dirty="0">
                          <a:effectLst/>
                        </a:rPr>
                        <a:t>21</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P-8/SPT-11</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SM-1329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12.14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2.15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090936147"/>
                  </a:ext>
                </a:extLst>
              </a:tr>
              <a:tr h="225555">
                <a:tc>
                  <a:txBody>
                    <a:bodyPr/>
                    <a:lstStyle/>
                    <a:p>
                      <a:pPr marL="0" marR="0" algn="r">
                        <a:lnSpc>
                          <a:spcPct val="115000"/>
                        </a:lnSpc>
                        <a:spcBef>
                          <a:spcPts val="0"/>
                        </a:spcBef>
                        <a:spcAft>
                          <a:spcPts val="0"/>
                        </a:spcAft>
                      </a:pPr>
                      <a:r>
                        <a:rPr lang="en-IN" sz="1400" dirty="0">
                          <a:effectLst/>
                        </a:rPr>
                        <a:t>22</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P-9/SPT-1</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4.3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1.78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903438539"/>
                  </a:ext>
                </a:extLst>
              </a:tr>
              <a:tr h="225555">
                <a:tc>
                  <a:txBody>
                    <a:bodyPr/>
                    <a:lstStyle/>
                    <a:p>
                      <a:pPr marL="0" marR="0" algn="r">
                        <a:lnSpc>
                          <a:spcPct val="115000"/>
                        </a:lnSpc>
                        <a:spcBef>
                          <a:spcPts val="0"/>
                        </a:spcBef>
                        <a:spcAft>
                          <a:spcPts val="0"/>
                        </a:spcAft>
                      </a:pPr>
                      <a:r>
                        <a:rPr lang="en-IN" sz="1400" dirty="0">
                          <a:effectLst/>
                        </a:rPr>
                        <a:t>23</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P-9/SPT-3</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21.16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2.34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455460775"/>
                  </a:ext>
                </a:extLst>
              </a:tr>
              <a:tr h="225555">
                <a:tc>
                  <a:txBody>
                    <a:bodyPr/>
                    <a:lstStyle/>
                    <a:p>
                      <a:pPr marL="0" marR="0" algn="r">
                        <a:lnSpc>
                          <a:spcPct val="115000"/>
                        </a:lnSpc>
                        <a:spcBef>
                          <a:spcPts val="0"/>
                        </a:spcBef>
                        <a:spcAft>
                          <a:spcPts val="0"/>
                        </a:spcAft>
                      </a:pPr>
                      <a:r>
                        <a:rPr lang="en-IN" sz="1400" dirty="0">
                          <a:effectLst/>
                        </a:rPr>
                        <a:t>24</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P-9/SPT-4</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24.59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1.98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2.48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56</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34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614009493"/>
                  </a:ext>
                </a:extLst>
              </a:tr>
              <a:tr h="225555">
                <a:tc>
                  <a:txBody>
                    <a:bodyPr/>
                    <a:lstStyle/>
                    <a:p>
                      <a:pPr marL="0" marR="0" algn="r">
                        <a:lnSpc>
                          <a:spcPct val="115000"/>
                        </a:lnSpc>
                        <a:spcBef>
                          <a:spcPts val="0"/>
                        </a:spcBef>
                        <a:spcAft>
                          <a:spcPts val="0"/>
                        </a:spcAft>
                      </a:pPr>
                      <a:r>
                        <a:rPr lang="en-IN" sz="1400" dirty="0">
                          <a:effectLst/>
                        </a:rPr>
                        <a:t>25</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P-9/SPT-7</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SM-1333</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58.08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2.22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9</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975494910"/>
                  </a:ext>
                </a:extLst>
              </a:tr>
              <a:tr h="225555">
                <a:tc>
                  <a:txBody>
                    <a:bodyPr/>
                    <a:lstStyle/>
                    <a:p>
                      <a:pPr marL="0" marR="0" algn="r">
                        <a:lnSpc>
                          <a:spcPct val="115000"/>
                        </a:lnSpc>
                        <a:spcBef>
                          <a:spcPts val="0"/>
                        </a:spcBef>
                        <a:spcAft>
                          <a:spcPts val="0"/>
                        </a:spcAft>
                      </a:pPr>
                      <a:r>
                        <a:rPr lang="en-IN" sz="1400">
                          <a:effectLst/>
                        </a:rPr>
                        <a:t>26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P-9/SPT-9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SM-1334</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38.21</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2.13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2.72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48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51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722262055"/>
                  </a:ext>
                </a:extLst>
              </a:tr>
              <a:tr h="225555">
                <a:tc>
                  <a:txBody>
                    <a:bodyPr/>
                    <a:lstStyle/>
                    <a:p>
                      <a:pPr marL="0" marR="0" algn="r">
                        <a:lnSpc>
                          <a:spcPct val="115000"/>
                        </a:lnSpc>
                        <a:spcBef>
                          <a:spcPts val="0"/>
                        </a:spcBef>
                        <a:spcAft>
                          <a:spcPts val="0"/>
                        </a:spcAft>
                      </a:pPr>
                      <a:r>
                        <a:rPr lang="en-IN" sz="1400">
                          <a:effectLst/>
                        </a:rPr>
                        <a:t>27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P-9/SPT-10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14.71</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2.42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74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 </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41056090"/>
                  </a:ext>
                </a:extLst>
              </a:tr>
              <a:tr h="225555">
                <a:tc>
                  <a:txBody>
                    <a:bodyPr/>
                    <a:lstStyle/>
                    <a:p>
                      <a:pPr marL="0" marR="0" algn="r">
                        <a:lnSpc>
                          <a:spcPct val="115000"/>
                        </a:lnSpc>
                        <a:spcBef>
                          <a:spcPts val="0"/>
                        </a:spcBef>
                        <a:spcAft>
                          <a:spcPts val="0"/>
                        </a:spcAft>
                      </a:pPr>
                      <a:r>
                        <a:rPr lang="en-IN" sz="1400">
                          <a:effectLst/>
                        </a:rPr>
                        <a:t>28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P-9/SPT-12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33.74</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2.62</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44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56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244826867"/>
                  </a:ext>
                </a:extLst>
              </a:tr>
              <a:tr h="225555">
                <a:tc>
                  <a:txBody>
                    <a:bodyPr/>
                    <a:lstStyle/>
                    <a:p>
                      <a:pPr marL="0" marR="0" algn="r">
                        <a:lnSpc>
                          <a:spcPct val="115000"/>
                        </a:lnSpc>
                        <a:spcBef>
                          <a:spcPts val="0"/>
                        </a:spcBef>
                        <a:spcAft>
                          <a:spcPts val="0"/>
                        </a:spcAft>
                      </a:pPr>
                      <a:r>
                        <a:rPr lang="en-IN" sz="1400">
                          <a:effectLst/>
                        </a:rPr>
                        <a:t>29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27.44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1.88</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188381089"/>
                  </a:ext>
                </a:extLst>
              </a:tr>
              <a:tr h="225555">
                <a:tc>
                  <a:txBody>
                    <a:bodyPr/>
                    <a:lstStyle/>
                    <a:p>
                      <a:pPr marL="0" marR="0" algn="r">
                        <a:lnSpc>
                          <a:spcPct val="115000"/>
                        </a:lnSpc>
                        <a:spcBef>
                          <a:spcPts val="0"/>
                        </a:spcBef>
                        <a:spcAft>
                          <a:spcPts val="0"/>
                        </a:spcAft>
                      </a:pPr>
                      <a:r>
                        <a:rPr lang="en-IN" sz="1400">
                          <a:effectLst/>
                        </a:rPr>
                        <a:t>30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18.88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61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39</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282640473"/>
                  </a:ext>
                </a:extLst>
              </a:tr>
              <a:tr h="225555">
                <a:tc>
                  <a:txBody>
                    <a:bodyPr/>
                    <a:lstStyle/>
                    <a:p>
                      <a:pPr marL="0" marR="0" algn="r">
                        <a:lnSpc>
                          <a:spcPct val="115000"/>
                        </a:lnSpc>
                        <a:spcBef>
                          <a:spcPts val="0"/>
                        </a:spcBef>
                        <a:spcAft>
                          <a:spcPts val="0"/>
                        </a:spcAft>
                      </a:pPr>
                      <a:r>
                        <a:rPr lang="en-IN" sz="1400">
                          <a:effectLst/>
                        </a:rPr>
                        <a:t>31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P-10/SPT-3</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SM-1339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19.05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62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38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755796114"/>
                  </a:ext>
                </a:extLst>
              </a:tr>
              <a:tr h="225555">
                <a:tc>
                  <a:txBody>
                    <a:bodyPr/>
                    <a:lstStyle/>
                    <a:p>
                      <a:pPr marL="0" marR="0" algn="r">
                        <a:lnSpc>
                          <a:spcPct val="115000"/>
                        </a:lnSpc>
                        <a:spcBef>
                          <a:spcPts val="0"/>
                        </a:spcBef>
                        <a:spcAft>
                          <a:spcPts val="0"/>
                        </a:spcAft>
                      </a:pPr>
                      <a:r>
                        <a:rPr lang="en-IN" sz="1400" dirty="0">
                          <a:effectLst/>
                        </a:rPr>
                        <a:t>32</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16.66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2.38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16</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56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457005294"/>
                  </a:ext>
                </a:extLst>
              </a:tr>
              <a:tr h="225555">
                <a:tc>
                  <a:txBody>
                    <a:bodyPr/>
                    <a:lstStyle/>
                    <a:p>
                      <a:pPr marL="0" marR="0" algn="r">
                        <a:lnSpc>
                          <a:spcPct val="115000"/>
                        </a:lnSpc>
                        <a:spcBef>
                          <a:spcPts val="0"/>
                        </a:spcBef>
                        <a:spcAft>
                          <a:spcPts val="0"/>
                        </a:spcAft>
                      </a:pPr>
                      <a:r>
                        <a:rPr lang="en-IN" sz="1400">
                          <a:effectLst/>
                        </a:rPr>
                        <a:t>33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16.25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2.24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72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92704852"/>
                  </a:ext>
                </a:extLst>
              </a:tr>
              <a:tr h="225555">
                <a:tc>
                  <a:txBody>
                    <a:bodyPr/>
                    <a:lstStyle/>
                    <a:p>
                      <a:pPr marL="0" marR="0" algn="r">
                        <a:lnSpc>
                          <a:spcPct val="115000"/>
                        </a:lnSpc>
                        <a:spcBef>
                          <a:spcPts val="0"/>
                        </a:spcBef>
                        <a:spcAft>
                          <a:spcPts val="0"/>
                        </a:spcAft>
                      </a:pPr>
                      <a:r>
                        <a:rPr lang="en-IN" sz="1400">
                          <a:effectLst/>
                        </a:rPr>
                        <a:t>34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2.43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7</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65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 </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20349186"/>
                  </a:ext>
                </a:extLst>
              </a:tr>
              <a:tr h="225555">
                <a:tc>
                  <a:txBody>
                    <a:bodyPr/>
                    <a:lstStyle/>
                    <a:p>
                      <a:pPr marL="0" marR="0" algn="r">
                        <a:lnSpc>
                          <a:spcPct val="115000"/>
                        </a:lnSpc>
                        <a:spcBef>
                          <a:spcPts val="0"/>
                        </a:spcBef>
                        <a:spcAft>
                          <a:spcPts val="0"/>
                        </a:spcAft>
                      </a:pPr>
                      <a:r>
                        <a:rPr lang="en-IN" sz="1400">
                          <a:effectLst/>
                        </a:rPr>
                        <a:t>35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49.17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1.69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2.29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5</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70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755642693"/>
                  </a:ext>
                </a:extLst>
              </a:tr>
              <a:tr h="225555">
                <a:tc>
                  <a:txBody>
                    <a:bodyPr/>
                    <a:lstStyle/>
                    <a:p>
                      <a:pPr marL="0" marR="0" algn="r">
                        <a:lnSpc>
                          <a:spcPct val="115000"/>
                        </a:lnSpc>
                        <a:spcBef>
                          <a:spcPts val="0"/>
                        </a:spcBef>
                        <a:spcAft>
                          <a:spcPts val="0"/>
                        </a:spcAft>
                      </a:pPr>
                      <a:r>
                        <a:rPr lang="en-IN" sz="1400">
                          <a:effectLst/>
                        </a:rPr>
                        <a:t>36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P-10/SPT-10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61.08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2.05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2.23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541148554"/>
                  </a:ext>
                </a:extLst>
              </a:tr>
              <a:tr h="225555">
                <a:tc>
                  <a:txBody>
                    <a:bodyPr/>
                    <a:lstStyle/>
                    <a:p>
                      <a:pPr marL="0" marR="0" algn="r">
                        <a:lnSpc>
                          <a:spcPct val="115000"/>
                        </a:lnSpc>
                        <a:spcBef>
                          <a:spcPts val="0"/>
                        </a:spcBef>
                        <a:spcAft>
                          <a:spcPts val="0"/>
                        </a:spcAft>
                      </a:pPr>
                      <a:r>
                        <a:rPr lang="en-IN" sz="1400">
                          <a:effectLst/>
                        </a:rPr>
                        <a:t>37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P-10/SPT-11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23.68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1.94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4107974393"/>
                  </a:ext>
                </a:extLst>
              </a:tr>
              <a:tr h="225555">
                <a:tc>
                  <a:txBody>
                    <a:bodyPr/>
                    <a:lstStyle/>
                    <a:p>
                      <a:pPr marL="0" marR="0" algn="r">
                        <a:lnSpc>
                          <a:spcPct val="115000"/>
                        </a:lnSpc>
                        <a:spcBef>
                          <a:spcPts val="0"/>
                        </a:spcBef>
                        <a:spcAft>
                          <a:spcPts val="0"/>
                        </a:spcAft>
                      </a:pPr>
                      <a:r>
                        <a:rPr lang="en-IN" sz="1400">
                          <a:effectLst/>
                        </a:rPr>
                        <a:t>38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P-10/SPT-12</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21.25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2.24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90</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4132657516"/>
                  </a:ext>
                </a:extLst>
              </a:tr>
              <a:tr h="225555">
                <a:tc>
                  <a:txBody>
                    <a:bodyPr/>
                    <a:lstStyle/>
                    <a:p>
                      <a:pPr marL="0" marR="0" algn="r">
                        <a:lnSpc>
                          <a:spcPct val="115000"/>
                        </a:lnSpc>
                        <a:spcBef>
                          <a:spcPts val="0"/>
                        </a:spcBef>
                        <a:spcAft>
                          <a:spcPts val="0"/>
                        </a:spcAft>
                      </a:pPr>
                      <a:r>
                        <a:rPr lang="en-IN" sz="1400">
                          <a:effectLst/>
                        </a:rPr>
                        <a:t>39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P-11/SPT-3</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13.33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2.25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1115251601"/>
                  </a:ext>
                </a:extLst>
              </a:tr>
              <a:tr h="225555">
                <a:tc>
                  <a:txBody>
                    <a:bodyPr/>
                    <a:lstStyle/>
                    <a:p>
                      <a:pPr marL="0" marR="0" algn="r">
                        <a:lnSpc>
                          <a:spcPct val="115000"/>
                        </a:lnSpc>
                        <a:spcBef>
                          <a:spcPts val="0"/>
                        </a:spcBef>
                        <a:spcAft>
                          <a:spcPts val="0"/>
                        </a:spcAft>
                      </a:pPr>
                      <a:r>
                        <a:rPr lang="en-IN" sz="1400">
                          <a:effectLst/>
                        </a:rPr>
                        <a:t>40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P-11/SPT-4</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13.56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2.15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494227394"/>
                  </a:ext>
                </a:extLst>
              </a:tr>
              <a:tr h="225555">
                <a:tc>
                  <a:txBody>
                    <a:bodyPr/>
                    <a:lstStyle/>
                    <a:p>
                      <a:pPr marL="0" marR="0" algn="r">
                        <a:lnSpc>
                          <a:spcPct val="115000"/>
                        </a:lnSpc>
                        <a:spcBef>
                          <a:spcPts val="0"/>
                        </a:spcBef>
                        <a:spcAft>
                          <a:spcPts val="0"/>
                        </a:spcAft>
                      </a:pPr>
                      <a:r>
                        <a:rPr lang="en-IN" sz="1400">
                          <a:effectLst/>
                        </a:rPr>
                        <a:t>41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P-11/SPT-5</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SM-1349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40.16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2.18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2.64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80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18</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021523878"/>
                  </a:ext>
                </a:extLst>
              </a:tr>
              <a:tr h="225555">
                <a:tc>
                  <a:txBody>
                    <a:bodyPr/>
                    <a:lstStyle/>
                    <a:p>
                      <a:pPr marL="0" marR="0" algn="r">
                        <a:lnSpc>
                          <a:spcPct val="115000"/>
                        </a:lnSpc>
                        <a:spcBef>
                          <a:spcPts val="0"/>
                        </a:spcBef>
                        <a:spcAft>
                          <a:spcPts val="0"/>
                        </a:spcAft>
                      </a:pPr>
                      <a:r>
                        <a:rPr lang="en-IN" sz="1400">
                          <a:effectLst/>
                        </a:rPr>
                        <a:t>42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P-11/SPT-6</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SM-1350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16.48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2.5</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68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30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4278559430"/>
                  </a:ext>
                </a:extLst>
              </a:tr>
              <a:tr h="225555">
                <a:tc>
                  <a:txBody>
                    <a:bodyPr/>
                    <a:lstStyle/>
                    <a:p>
                      <a:pPr marL="0" marR="0" algn="r">
                        <a:lnSpc>
                          <a:spcPct val="115000"/>
                        </a:lnSpc>
                        <a:spcBef>
                          <a:spcPts val="0"/>
                        </a:spcBef>
                        <a:spcAft>
                          <a:spcPts val="0"/>
                        </a:spcAft>
                      </a:pPr>
                      <a:r>
                        <a:rPr lang="en-IN" sz="1400">
                          <a:effectLst/>
                        </a:rPr>
                        <a:t>43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P-11/SPT-7</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a:effectLst/>
                        </a:rPr>
                        <a:t>SM-1351</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19.68</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1.9</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2.76</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23</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27</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50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2697476"/>
                  </a:ext>
                </a:extLst>
              </a:tr>
              <a:tr h="225555">
                <a:tc>
                  <a:txBody>
                    <a:bodyPr/>
                    <a:lstStyle/>
                    <a:p>
                      <a:pPr marL="0" marR="0" algn="r">
                        <a:lnSpc>
                          <a:spcPct val="115000"/>
                        </a:lnSpc>
                        <a:spcBef>
                          <a:spcPts val="0"/>
                        </a:spcBef>
                        <a:spcAft>
                          <a:spcPts val="0"/>
                        </a:spcAft>
                      </a:pPr>
                      <a:r>
                        <a:rPr lang="en-IN" sz="1400">
                          <a:effectLst/>
                        </a:rPr>
                        <a:t>44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P-11/SPT-8</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SM-1352</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15.2</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1.3</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2.61</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dirty="0">
                          <a:effectLst/>
                        </a:rPr>
                        <a:t>6</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54</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gn="r">
                        <a:lnSpc>
                          <a:spcPct val="115000"/>
                        </a:lnSpc>
                        <a:spcBef>
                          <a:spcPts val="0"/>
                        </a:spcBef>
                        <a:spcAft>
                          <a:spcPts val="0"/>
                        </a:spcAft>
                      </a:pPr>
                      <a:r>
                        <a:rPr lang="en-IN" sz="1400">
                          <a:effectLst/>
                        </a:rPr>
                        <a:t>40</a:t>
                      </a:r>
                      <a:endParaRPr lang="en-US" sz="1400">
                        <a:effectLst/>
                        <a:latin typeface="Calibri" panose="020F0502020204030204" pitchFamily="34" charset="0"/>
                        <a:ea typeface="Times New Roman" panose="02020603050405020304" pitchFamily="18" charset="0"/>
                        <a:cs typeface="Mangal"/>
                      </a:endParaRPr>
                    </a:p>
                  </a:txBody>
                  <a:tcPr marL="27328" marR="27328" marT="0" marB="0" anchor="ctr"/>
                </a:tc>
                <a:tc>
                  <a:txBody>
                    <a:bodyPr/>
                    <a:lstStyle/>
                    <a:p>
                      <a:pPr marL="0" marR="0">
                        <a:lnSpc>
                          <a:spcPct val="115000"/>
                        </a:lnSpc>
                        <a:spcBef>
                          <a:spcPts val="0"/>
                        </a:spcBef>
                        <a:spcAft>
                          <a:spcPts val="0"/>
                        </a:spcAft>
                      </a:pPr>
                      <a:r>
                        <a:rPr lang="en-IN" sz="1400" dirty="0">
                          <a:effectLst/>
                        </a:rPr>
                        <a:t>..</a:t>
                      </a:r>
                      <a:endParaRPr lang="en-US" sz="1400" dirty="0">
                        <a:effectLst/>
                        <a:latin typeface="Calibri" panose="020F0502020204030204" pitchFamily="34" charset="0"/>
                        <a:ea typeface="Times New Roman" panose="02020603050405020304" pitchFamily="18" charset="0"/>
                        <a:cs typeface="Mangal"/>
                      </a:endParaRPr>
                    </a:p>
                  </a:txBody>
                  <a:tcPr marL="27328" marR="27328" marT="0" marB="0" anchor="ctr"/>
                </a:tc>
                <a:extLst>
                  <a:ext uri="{0D108BD9-81ED-4DB2-BD59-A6C34878D82A}">
                    <a16:rowId xmlns="" xmlns:a16="http://schemas.microsoft.com/office/drawing/2014/main" val="3178838366"/>
                  </a:ext>
                </a:extLst>
              </a:tr>
            </a:tbl>
          </a:graphicData>
        </a:graphic>
      </p:graphicFrame>
    </p:spTree>
    <p:extLst>
      <p:ext uri="{BB962C8B-B14F-4D97-AF65-F5344CB8AC3E}">
        <p14:creationId xmlns="" xmlns:p14="http://schemas.microsoft.com/office/powerpoint/2010/main" val="151683008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81001" y="167789"/>
            <a:ext cx="8534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IN" b="1" i="1" dirty="0" smtClean="0"/>
              <a:t>Plasticity </a:t>
            </a:r>
            <a:r>
              <a:rPr lang="en-IN" b="1" i="1" dirty="0"/>
              <a:t>chart with zones recommended by Seed et al. with Atterberg results plotted.</a:t>
            </a:r>
            <a:endParaRPr lang="en-US" dirty="0"/>
          </a:p>
        </p:txBody>
      </p:sp>
      <p:pic>
        <p:nvPicPr>
          <p:cNvPr id="4" name="Picture 3"/>
          <p:cNvPicPr/>
          <p:nvPr/>
        </p:nvPicPr>
        <p:blipFill>
          <a:blip r:embed="rId2">
            <a:extLst>
              <a:ext uri="{28A0092B-C50C-407E-A947-70E740481C1C}">
                <a14:useLocalDpi xmlns="" xmlns:a14="http://schemas.microsoft.com/office/drawing/2010/main" val="0"/>
              </a:ext>
            </a:extLst>
          </a:blip>
          <a:srcRect/>
          <a:stretch>
            <a:fillRect/>
          </a:stretch>
        </p:blipFill>
        <p:spPr bwMode="auto">
          <a:xfrm>
            <a:off x="681257" y="762000"/>
            <a:ext cx="7781489" cy="5334000"/>
          </a:xfrm>
          <a:prstGeom prst="rect">
            <a:avLst/>
          </a:prstGeom>
          <a:solidFill>
            <a:srgbClr val="FFFFFF"/>
          </a:solidFill>
          <a:ln>
            <a:noFill/>
          </a:ln>
        </p:spPr>
      </p:pic>
    </p:spTree>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869447" y="66455"/>
            <a:ext cx="340509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pitchFamily="34" charset="0"/>
                <a:ea typeface="Calibri" pitchFamily="34" charset="0"/>
                <a:cs typeface="Calibri" pitchFamily="34" charset="0"/>
              </a:rPr>
              <a:t>Observation &amp; Conclusion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81000" y="533400"/>
            <a:ext cx="8382000" cy="425501"/>
          </a:xfrm>
          <a:prstGeom prst="rect">
            <a:avLst/>
          </a:prstGeom>
        </p:spPr>
        <p:txBody>
          <a:bodyPr wrap="square">
            <a:spAutoFit/>
          </a:bodyPr>
          <a:lstStyle/>
          <a:p>
            <a:pPr algn="just">
              <a:lnSpc>
                <a:spcPct val="115000"/>
              </a:lnSpc>
              <a:spcAft>
                <a:spcPts val="1000"/>
              </a:spcAft>
            </a:pPr>
            <a:endParaRPr lang="en-US" sz="2000" dirty="0">
              <a:effectLst/>
              <a:latin typeface="Calibri" panose="020F0502020204030204" pitchFamily="34" charset="0"/>
              <a:ea typeface="Times New Roman" panose="02020603050405020304" pitchFamily="18" charset="0"/>
              <a:cs typeface="Mangal"/>
            </a:endParaRPr>
          </a:p>
        </p:txBody>
      </p:sp>
      <p:pic>
        <p:nvPicPr>
          <p:cNvPr id="1026" name="Picture 2" descr="atterberg-limits-graph"/>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5796" y="533400"/>
            <a:ext cx="7772400" cy="58399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1640205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515528" y="24712"/>
            <a:ext cx="2167581" cy="45878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a:lnSpc>
                <a:spcPct val="107000"/>
              </a:lnSpc>
              <a:spcAft>
                <a:spcPts val="0"/>
              </a:spcAft>
            </a:pPr>
            <a:r>
              <a:rPr lang="en-US" sz="2400" b="1" dirty="0" smtClean="0">
                <a:solidFill>
                  <a:srgbClr val="000000"/>
                </a:solidFill>
                <a:latin typeface="Arial" panose="020B0604020202020204" pitchFamily="34" charset="0"/>
                <a:ea typeface="Calibri" pitchFamily="34" charset="0"/>
                <a:cs typeface="Arial" panose="020B0604020202020204" pitchFamily="34" charset="0"/>
              </a:rPr>
              <a:t>I</a:t>
            </a:r>
            <a:r>
              <a:rPr kumimoji="0" lang="en-US" sz="2400" b="1"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nterpretation</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04155" y="483492"/>
            <a:ext cx="8790326" cy="5891998"/>
          </a:xfrm>
          <a:prstGeom prst="rect">
            <a:avLst/>
          </a:prstGeom>
        </p:spPr>
        <p:txBody>
          <a:bodyPr wrap="square">
            <a:spAutoFit/>
          </a:bodyPr>
          <a:lstStyle/>
          <a:p>
            <a:pPr marL="342900" indent="-342900" algn="just">
              <a:lnSpc>
                <a:spcPct val="115000"/>
              </a:lnSpc>
              <a:spcAft>
                <a:spcPts val="1000"/>
              </a:spcAft>
              <a:buFont typeface="Arial" panose="020B0604020202020204" pitchFamily="34" charset="0"/>
              <a:buChar char="•"/>
            </a:pPr>
            <a:r>
              <a:rPr lang="en-IN" sz="2000" dirty="0">
                <a:latin typeface="Times New Roman" panose="02020603050405020304" pitchFamily="18" charset="0"/>
                <a:ea typeface="Times New Roman" panose="02020603050405020304" pitchFamily="18" charset="0"/>
                <a:cs typeface="Mangal"/>
              </a:rPr>
              <a:t>In all about </a:t>
            </a:r>
            <a:r>
              <a:rPr lang="en-IN" sz="2000" dirty="0" smtClean="0">
                <a:latin typeface="Times New Roman" panose="02020603050405020304" pitchFamily="18" charset="0"/>
                <a:ea typeface="Times New Roman" panose="02020603050405020304" pitchFamily="18" charset="0"/>
                <a:cs typeface="Mangal"/>
              </a:rPr>
              <a:t>95 </a:t>
            </a:r>
            <a:r>
              <a:rPr lang="en-IN" sz="2000" dirty="0">
                <a:latin typeface="Times New Roman" panose="02020603050405020304" pitchFamily="18" charset="0"/>
                <a:ea typeface="Times New Roman" panose="02020603050405020304" pitchFamily="18" charset="0"/>
                <a:cs typeface="Mangal"/>
              </a:rPr>
              <a:t>SPT </a:t>
            </a:r>
            <a:r>
              <a:rPr lang="en-IN" sz="2000" dirty="0" smtClean="0">
                <a:latin typeface="Times New Roman" panose="02020603050405020304" pitchFamily="18" charset="0"/>
                <a:ea typeface="Times New Roman" panose="02020603050405020304" pitchFamily="18" charset="0"/>
                <a:cs typeface="Mangal"/>
              </a:rPr>
              <a:t>carried </a:t>
            </a:r>
            <a:r>
              <a:rPr lang="en-IN" sz="2000" dirty="0">
                <a:latin typeface="Times New Roman" panose="02020603050405020304" pitchFamily="18" charset="0"/>
                <a:ea typeface="Times New Roman" panose="02020603050405020304" pitchFamily="18" charset="0"/>
                <a:cs typeface="Mangal"/>
              </a:rPr>
              <a:t>out up to a depth of 30m at an average interval of 2m, indicated a loose to moderately dense soil media up to an average depth of about 14 to </a:t>
            </a:r>
            <a:r>
              <a:rPr lang="en-IN" sz="2000" dirty="0" smtClean="0">
                <a:latin typeface="Times New Roman" panose="02020603050405020304" pitchFamily="18" charset="0"/>
                <a:ea typeface="Times New Roman" panose="02020603050405020304" pitchFamily="18" charset="0"/>
                <a:cs typeface="Mangal"/>
              </a:rPr>
              <a:t>16 with N value  between 5 and 30.  </a:t>
            </a:r>
          </a:p>
          <a:p>
            <a:pPr marL="342900" indent="-342900" algn="just">
              <a:lnSpc>
                <a:spcPct val="115000"/>
              </a:lnSpc>
              <a:spcAft>
                <a:spcPts val="1000"/>
              </a:spcAft>
              <a:buFont typeface="Arial" panose="020B0604020202020204" pitchFamily="34" charset="0"/>
              <a:buChar char="•"/>
            </a:pPr>
            <a:r>
              <a:rPr lang="en-IN" sz="2000" dirty="0" smtClean="0">
                <a:latin typeface="Times New Roman" panose="02020603050405020304" pitchFamily="18" charset="0"/>
                <a:ea typeface="Times New Roman" panose="02020603050405020304" pitchFamily="18" charset="0"/>
                <a:cs typeface="Mangal"/>
              </a:rPr>
              <a:t>By </a:t>
            </a:r>
            <a:r>
              <a:rPr lang="en-IN" sz="2000" dirty="0">
                <a:latin typeface="Times New Roman" panose="02020603050405020304" pitchFamily="18" charset="0"/>
                <a:ea typeface="Times New Roman" panose="02020603050405020304" pitchFamily="18" charset="0"/>
                <a:cs typeface="Mangal"/>
              </a:rPr>
              <a:t>synthesizing the </a:t>
            </a:r>
            <a:r>
              <a:rPr lang="en-IN" sz="2000" dirty="0" smtClean="0">
                <a:latin typeface="Times New Roman" panose="02020603050405020304" pitchFamily="18" charset="0"/>
                <a:ea typeface="Times New Roman" panose="02020603050405020304" pitchFamily="18" charset="0"/>
                <a:cs typeface="Mangal"/>
              </a:rPr>
              <a:t>geotechnical inputs</a:t>
            </a:r>
            <a:r>
              <a:rPr lang="en-IN" sz="2000" dirty="0">
                <a:latin typeface="Times New Roman" panose="02020603050405020304" pitchFamily="18" charset="0"/>
                <a:ea typeface="Times New Roman" panose="02020603050405020304" pitchFamily="18" charset="0"/>
                <a:cs typeface="Mangal"/>
              </a:rPr>
              <a:t>, </a:t>
            </a:r>
            <a:r>
              <a:rPr lang="en-IN" sz="2000" dirty="0" err="1">
                <a:latin typeface="Times New Roman" panose="02020603050405020304" pitchFamily="18" charset="0"/>
                <a:ea typeface="Times New Roman" panose="02020603050405020304" pitchFamily="18" charset="0"/>
                <a:cs typeface="Mangal"/>
              </a:rPr>
              <a:t>Microzones</a:t>
            </a:r>
            <a:r>
              <a:rPr lang="en-IN" sz="2000" dirty="0">
                <a:latin typeface="Times New Roman" panose="02020603050405020304" pitchFamily="18" charset="0"/>
                <a:ea typeface="Times New Roman" panose="02020603050405020304" pitchFamily="18" charset="0"/>
                <a:cs typeface="Mangal"/>
              </a:rPr>
              <a:t> of area of the undisturbed samples, were </a:t>
            </a:r>
            <a:r>
              <a:rPr lang="en-IN" sz="2000" dirty="0" err="1">
                <a:latin typeface="Times New Roman" panose="02020603050405020304" pitchFamily="18" charset="0"/>
                <a:ea typeface="Times New Roman" panose="02020603050405020304" pitchFamily="18" charset="0"/>
                <a:cs typeface="Mangal"/>
              </a:rPr>
              <a:t>analyzed</a:t>
            </a:r>
            <a:r>
              <a:rPr lang="en-IN" sz="2000" dirty="0">
                <a:latin typeface="Times New Roman" panose="02020603050405020304" pitchFamily="18" charset="0"/>
                <a:ea typeface="Times New Roman" panose="02020603050405020304" pitchFamily="18" charset="0"/>
                <a:cs typeface="Mangal"/>
              </a:rPr>
              <a:t> to determine the soil mechanical properties, as an input to the assessment of the liquefaction potential / susceptibility of sub surface soil media. </a:t>
            </a:r>
            <a:endParaRPr lang="en-IN" sz="2000" dirty="0" smtClean="0">
              <a:latin typeface="Times New Roman" panose="02020603050405020304" pitchFamily="18" charset="0"/>
              <a:ea typeface="Times New Roman" panose="02020603050405020304" pitchFamily="18" charset="0"/>
              <a:cs typeface="Mangal"/>
            </a:endParaRPr>
          </a:p>
          <a:p>
            <a:pPr marL="342900" indent="-342900" algn="just">
              <a:lnSpc>
                <a:spcPct val="115000"/>
              </a:lnSpc>
              <a:spcAft>
                <a:spcPts val="1000"/>
              </a:spcAft>
              <a:buFont typeface="Arial" panose="020B0604020202020204" pitchFamily="34" charset="0"/>
              <a:buChar char="•"/>
            </a:pPr>
            <a:r>
              <a:rPr lang="en-IN" sz="2000" dirty="0" smtClean="0">
                <a:latin typeface="Times New Roman" panose="02020603050405020304" pitchFamily="18" charset="0"/>
                <a:ea typeface="Times New Roman" panose="02020603050405020304" pitchFamily="18" charset="0"/>
                <a:cs typeface="Mangal"/>
              </a:rPr>
              <a:t>The </a:t>
            </a:r>
            <a:r>
              <a:rPr lang="en-IN" sz="2000" dirty="0">
                <a:latin typeface="Times New Roman" panose="02020603050405020304" pitchFamily="18" charset="0"/>
                <a:ea typeface="Times New Roman" panose="02020603050405020304" pitchFamily="18" charset="0"/>
                <a:cs typeface="Mangal"/>
              </a:rPr>
              <a:t>grain size weight percent determined at various depths in different bore hole locations of Pondicherry area indicated that the silty sand, sandy silt, and silt and silty clay are the dominant soil fractions in the area under investigation. </a:t>
            </a:r>
            <a:endParaRPr lang="en-IN" sz="2000" dirty="0" smtClean="0">
              <a:latin typeface="Times New Roman" panose="02020603050405020304" pitchFamily="18" charset="0"/>
              <a:ea typeface="Times New Roman" panose="02020603050405020304" pitchFamily="18" charset="0"/>
              <a:cs typeface="Mangal"/>
            </a:endParaRPr>
          </a:p>
          <a:p>
            <a:pPr marL="342900" indent="-342900" algn="just">
              <a:lnSpc>
                <a:spcPct val="115000"/>
              </a:lnSpc>
              <a:spcAft>
                <a:spcPts val="1000"/>
              </a:spcAft>
              <a:buFont typeface="Arial" panose="020B0604020202020204" pitchFamily="34" charset="0"/>
              <a:buChar char="•"/>
            </a:pPr>
            <a:r>
              <a:rPr lang="en-IN" sz="2000" dirty="0" smtClean="0">
                <a:latin typeface="Times New Roman" panose="02020603050405020304" pitchFamily="18" charset="0"/>
                <a:ea typeface="Times New Roman" panose="02020603050405020304" pitchFamily="18" charset="0"/>
                <a:cs typeface="Mangal"/>
              </a:rPr>
              <a:t>The </a:t>
            </a:r>
            <a:r>
              <a:rPr lang="en-IN" sz="2000" dirty="0">
                <a:latin typeface="Times New Roman" panose="02020603050405020304" pitchFamily="18" charset="0"/>
                <a:ea typeface="Times New Roman" panose="02020603050405020304" pitchFamily="18" charset="0"/>
                <a:cs typeface="Mangal"/>
              </a:rPr>
              <a:t>grain size distribution curves of soil samples observed in different borehole locations of Pondicherry area showed that the tendency of the respective curves towards close to the boundary of potentially liquefiable </a:t>
            </a:r>
            <a:r>
              <a:rPr lang="en-IN" sz="2000" dirty="0" smtClean="0">
                <a:latin typeface="Times New Roman" panose="02020603050405020304" pitchFamily="18" charset="0"/>
                <a:ea typeface="Times New Roman" panose="02020603050405020304" pitchFamily="18" charset="0"/>
                <a:cs typeface="Mangal"/>
              </a:rPr>
              <a:t>soils. </a:t>
            </a:r>
          </a:p>
          <a:p>
            <a:pPr marL="342900" indent="-342900" algn="just">
              <a:lnSpc>
                <a:spcPct val="115000"/>
              </a:lnSpc>
              <a:spcAft>
                <a:spcPts val="1000"/>
              </a:spcAft>
              <a:buFont typeface="Arial" panose="020B0604020202020204" pitchFamily="34" charset="0"/>
              <a:buChar char="•"/>
            </a:pPr>
            <a:r>
              <a:rPr lang="en-IN" sz="2000" dirty="0" smtClean="0">
                <a:latin typeface="Times New Roman" panose="02020603050405020304" pitchFamily="18" charset="0"/>
                <a:ea typeface="Times New Roman" panose="02020603050405020304" pitchFamily="18" charset="0"/>
                <a:cs typeface="Mangal"/>
              </a:rPr>
              <a:t>The </a:t>
            </a:r>
            <a:r>
              <a:rPr lang="en-IN" sz="2000" dirty="0">
                <a:latin typeface="Times New Roman" panose="02020603050405020304" pitchFamily="18" charset="0"/>
                <a:ea typeface="Times New Roman" panose="02020603050405020304" pitchFamily="18" charset="0"/>
                <a:cs typeface="Mangal"/>
              </a:rPr>
              <a:t>relatively clean sandy soils with few fines are potentially vulnerable to seismically induced liquefaction. </a:t>
            </a:r>
            <a:endParaRPr lang="en-US" sz="2000" dirty="0">
              <a:effectLst/>
              <a:latin typeface="Calibri" panose="020F0502020204030204" pitchFamily="34" charset="0"/>
              <a:ea typeface="Times New Roman" panose="02020603050405020304" pitchFamily="18" charset="0"/>
              <a:cs typeface="Mangal"/>
            </a:endParaRPr>
          </a:p>
        </p:txBody>
      </p:sp>
    </p:spTree>
    <p:extLst>
      <p:ext uri="{BB962C8B-B14F-4D97-AF65-F5344CB8AC3E}">
        <p14:creationId xmlns="" xmlns:p14="http://schemas.microsoft.com/office/powerpoint/2010/main" val="422137601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674154" y="66455"/>
            <a:ext cx="179568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pitchFamily="34" charset="0"/>
                <a:ea typeface="Calibri" pitchFamily="34" charset="0"/>
                <a:cs typeface="Calibri" pitchFamily="34" charset="0"/>
              </a:rPr>
              <a:t> Conclusions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81000" y="533400"/>
            <a:ext cx="8382000" cy="5334794"/>
          </a:xfrm>
          <a:prstGeom prst="rect">
            <a:avLst/>
          </a:prstGeom>
        </p:spPr>
        <p:txBody>
          <a:bodyPr wrap="square">
            <a:spAutoFit/>
          </a:bodyPr>
          <a:lstStyle/>
          <a:p>
            <a:pPr marL="342900" indent="-342900" algn="just">
              <a:lnSpc>
                <a:spcPct val="115000"/>
              </a:lnSpc>
              <a:spcAft>
                <a:spcPts val="1000"/>
              </a:spcAft>
              <a:buFont typeface="+mj-lt"/>
              <a:buAutoNum type="arabicPeriod"/>
            </a:pPr>
            <a:r>
              <a:rPr lang="en-IN" sz="2000" dirty="0" smtClean="0">
                <a:latin typeface="Times New Roman" panose="02020603050405020304" pitchFamily="18" charset="0"/>
                <a:ea typeface="Times New Roman" panose="02020603050405020304" pitchFamily="18" charset="0"/>
                <a:cs typeface="Mangal"/>
              </a:rPr>
              <a:t>The soil  present in borehole no-01,03,05,06,08, is containing </a:t>
            </a:r>
            <a:r>
              <a:rPr lang="en-IN" sz="2000" dirty="0">
                <a:latin typeface="Times New Roman" panose="02020603050405020304" pitchFamily="18" charset="0"/>
                <a:ea typeface="Times New Roman" panose="02020603050405020304" pitchFamily="18" charset="0"/>
                <a:cs typeface="Mangal"/>
              </a:rPr>
              <a:t>less than 15-20% particles by weight, smaller than 0.005 mm, and having a water content (WC) to liquid limit (LL) ratio greater than 0.9 is susceptible to liquefaction. </a:t>
            </a:r>
            <a:endParaRPr lang="en-IN" sz="2000" dirty="0" smtClean="0">
              <a:latin typeface="Times New Roman" panose="02020603050405020304" pitchFamily="18" charset="0"/>
              <a:ea typeface="Times New Roman" panose="02020603050405020304" pitchFamily="18" charset="0"/>
              <a:cs typeface="Mangal"/>
            </a:endParaRPr>
          </a:p>
          <a:p>
            <a:pPr marL="342900" indent="-342900" algn="just">
              <a:lnSpc>
                <a:spcPct val="115000"/>
              </a:lnSpc>
              <a:spcAft>
                <a:spcPts val="1000"/>
              </a:spcAft>
              <a:buFont typeface="+mj-lt"/>
              <a:buAutoNum type="arabicPeriod"/>
            </a:pPr>
            <a:r>
              <a:rPr lang="en-IN" sz="2000" dirty="0" smtClean="0">
                <a:latin typeface="Times New Roman" panose="02020603050405020304" pitchFamily="18" charset="0"/>
                <a:ea typeface="Times New Roman" panose="02020603050405020304" pitchFamily="18" charset="0"/>
                <a:cs typeface="Mangal"/>
              </a:rPr>
              <a:t>Clayey </a:t>
            </a:r>
            <a:r>
              <a:rPr lang="en-IN" sz="2000" dirty="0">
                <a:latin typeface="Times New Roman" panose="02020603050405020304" pitchFamily="18" charset="0"/>
                <a:ea typeface="Times New Roman" panose="02020603050405020304" pitchFamily="18" charset="0"/>
                <a:cs typeface="Mangal"/>
              </a:rPr>
              <a:t>soils </a:t>
            </a:r>
            <a:r>
              <a:rPr lang="en-IN" sz="2000" dirty="0" smtClean="0">
                <a:latin typeface="Times New Roman" panose="02020603050405020304" pitchFamily="18" charset="0"/>
                <a:ea typeface="Times New Roman" panose="02020603050405020304" pitchFamily="18" charset="0"/>
                <a:cs typeface="Mangal"/>
              </a:rPr>
              <a:t>is </a:t>
            </a:r>
            <a:r>
              <a:rPr lang="en-IN" sz="2000" dirty="0">
                <a:latin typeface="Times New Roman" panose="02020603050405020304" pitchFamily="18" charset="0"/>
                <a:ea typeface="Times New Roman" panose="02020603050405020304" pitchFamily="18" charset="0"/>
                <a:cs typeface="Mangal"/>
              </a:rPr>
              <a:t>susceptible to liquefaction </a:t>
            </a:r>
            <a:r>
              <a:rPr lang="en-IN" sz="2000" dirty="0" smtClean="0">
                <a:latin typeface="Times New Roman" panose="02020603050405020304" pitchFamily="18" charset="0"/>
                <a:ea typeface="Times New Roman" panose="02020603050405020304" pitchFamily="18" charset="0"/>
                <a:cs typeface="Mangal"/>
              </a:rPr>
              <a:t>as of  </a:t>
            </a:r>
            <a:r>
              <a:rPr lang="en-IN" sz="2000" dirty="0">
                <a:latin typeface="Times New Roman" panose="02020603050405020304" pitchFamily="18" charset="0"/>
                <a:ea typeface="Times New Roman" panose="02020603050405020304" pitchFamily="18" charset="0"/>
                <a:cs typeface="Mangal"/>
              </a:rPr>
              <a:t>the following conditions are met: (1) percent of particles less than 0.005 mm &lt;15%, </a:t>
            </a:r>
            <a:endParaRPr lang="en-IN" sz="2000" dirty="0" smtClean="0">
              <a:latin typeface="Times New Roman" panose="02020603050405020304" pitchFamily="18" charset="0"/>
              <a:ea typeface="Times New Roman" panose="02020603050405020304" pitchFamily="18" charset="0"/>
              <a:cs typeface="Mangal"/>
            </a:endParaRPr>
          </a:p>
          <a:p>
            <a:pPr marL="342900" indent="-342900" algn="just">
              <a:lnSpc>
                <a:spcPct val="115000"/>
              </a:lnSpc>
              <a:spcAft>
                <a:spcPts val="1000"/>
              </a:spcAft>
              <a:buFont typeface="+mj-lt"/>
              <a:buAutoNum type="arabicPeriod"/>
            </a:pPr>
            <a:r>
              <a:rPr lang="en-IN" sz="2000" dirty="0" smtClean="0">
                <a:latin typeface="Times New Roman" panose="02020603050405020304" pitchFamily="18" charset="0"/>
                <a:ea typeface="Times New Roman" panose="02020603050405020304" pitchFamily="18" charset="0"/>
                <a:cs typeface="Mangal"/>
              </a:rPr>
              <a:t>(</a:t>
            </a:r>
            <a:r>
              <a:rPr lang="en-IN" sz="2000" dirty="0">
                <a:latin typeface="Times New Roman" panose="02020603050405020304" pitchFamily="18" charset="0"/>
                <a:ea typeface="Times New Roman" panose="02020603050405020304" pitchFamily="18" charset="0"/>
                <a:cs typeface="Mangal"/>
              </a:rPr>
              <a:t>2) LL&lt;35%, and </a:t>
            </a:r>
            <a:endParaRPr lang="en-IN" sz="2000" dirty="0" smtClean="0">
              <a:latin typeface="Times New Roman" panose="02020603050405020304" pitchFamily="18" charset="0"/>
              <a:ea typeface="Times New Roman" panose="02020603050405020304" pitchFamily="18" charset="0"/>
              <a:cs typeface="Mangal"/>
            </a:endParaRPr>
          </a:p>
          <a:p>
            <a:pPr marL="342900" indent="-342900" algn="just">
              <a:lnSpc>
                <a:spcPct val="115000"/>
              </a:lnSpc>
              <a:spcAft>
                <a:spcPts val="1000"/>
              </a:spcAft>
              <a:buFont typeface="+mj-lt"/>
              <a:buAutoNum type="arabicPeriod"/>
            </a:pPr>
            <a:r>
              <a:rPr lang="en-IN" sz="2000" dirty="0" smtClean="0">
                <a:latin typeface="Times New Roman" panose="02020603050405020304" pitchFamily="18" charset="0"/>
                <a:ea typeface="Times New Roman" panose="02020603050405020304" pitchFamily="18" charset="0"/>
                <a:cs typeface="Mangal"/>
              </a:rPr>
              <a:t>(</a:t>
            </a:r>
            <a:r>
              <a:rPr lang="en-IN" sz="2000" dirty="0">
                <a:latin typeface="Times New Roman" panose="02020603050405020304" pitchFamily="18" charset="0"/>
                <a:ea typeface="Times New Roman" panose="02020603050405020304" pitchFamily="18" charset="0"/>
                <a:cs typeface="Mangal"/>
              </a:rPr>
              <a:t>3) WC/LL&gt;0.9 </a:t>
            </a:r>
            <a:endParaRPr lang="en-IN" sz="2000" dirty="0" smtClean="0">
              <a:latin typeface="Times New Roman" panose="02020603050405020304" pitchFamily="18" charset="0"/>
              <a:ea typeface="Times New Roman" panose="02020603050405020304" pitchFamily="18" charset="0"/>
              <a:cs typeface="Mangal"/>
            </a:endParaRPr>
          </a:p>
          <a:p>
            <a:pPr marL="342900" indent="-342900" algn="just">
              <a:lnSpc>
                <a:spcPct val="115000"/>
              </a:lnSpc>
              <a:spcAft>
                <a:spcPts val="1000"/>
              </a:spcAft>
              <a:buFont typeface="+mj-lt"/>
              <a:buAutoNum type="arabicPeriod"/>
            </a:pPr>
            <a:r>
              <a:rPr lang="en-IN" sz="2000" dirty="0" smtClean="0">
                <a:latin typeface="Times New Roman" panose="02020603050405020304" pitchFamily="18" charset="0"/>
                <a:ea typeface="Times New Roman" panose="02020603050405020304" pitchFamily="18" charset="0"/>
                <a:cs typeface="Mangal"/>
              </a:rPr>
              <a:t> Hence </a:t>
            </a:r>
            <a:r>
              <a:rPr lang="en-IN" sz="2000" dirty="0">
                <a:latin typeface="Times New Roman" panose="02020603050405020304" pitchFamily="18" charset="0"/>
                <a:ea typeface="Times New Roman" panose="02020603050405020304" pitchFamily="18" charset="0"/>
                <a:cs typeface="Mangal"/>
              </a:rPr>
              <a:t>treated as a simple criteria based </a:t>
            </a:r>
            <a:r>
              <a:rPr lang="en-IN" sz="2000" dirty="0" smtClean="0">
                <a:latin typeface="Times New Roman" panose="02020603050405020304" pitchFamily="18" charset="0"/>
                <a:ea typeface="Times New Roman" panose="02020603050405020304" pitchFamily="18" charset="0"/>
                <a:cs typeface="Mangal"/>
              </a:rPr>
              <a:t>on </a:t>
            </a:r>
            <a:r>
              <a:rPr lang="en-IN" sz="2000" dirty="0">
                <a:latin typeface="Times New Roman" panose="02020603050405020304" pitchFamily="18" charset="0"/>
                <a:ea typeface="Times New Roman" panose="02020603050405020304" pitchFamily="18" charset="0"/>
                <a:cs typeface="Mangal"/>
              </a:rPr>
              <a:t>soil </a:t>
            </a:r>
            <a:r>
              <a:rPr lang="en-IN" sz="2000" dirty="0" smtClean="0">
                <a:latin typeface="Times New Roman" panose="02020603050405020304" pitchFamily="18" charset="0"/>
                <a:ea typeface="Times New Roman" panose="02020603050405020304" pitchFamily="18" charset="0"/>
                <a:cs typeface="Mangal"/>
              </a:rPr>
              <a:t>parameters determinations </a:t>
            </a:r>
            <a:r>
              <a:rPr lang="en-IN" sz="2000" dirty="0">
                <a:latin typeface="Times New Roman" panose="02020603050405020304" pitchFamily="18" charset="0"/>
                <a:ea typeface="Times New Roman" panose="02020603050405020304" pitchFamily="18" charset="0"/>
                <a:cs typeface="Mangal"/>
              </a:rPr>
              <a:t>to deduce the susceptibility of liquefaction in fine grained </a:t>
            </a:r>
            <a:r>
              <a:rPr lang="en-IN" sz="2000" dirty="0" smtClean="0">
                <a:latin typeface="Times New Roman" panose="02020603050405020304" pitchFamily="18" charset="0"/>
                <a:ea typeface="Times New Roman" panose="02020603050405020304" pitchFamily="18" charset="0"/>
                <a:cs typeface="Mangal"/>
              </a:rPr>
              <a:t>soils present in above mentioned boreholes. </a:t>
            </a:r>
          </a:p>
          <a:p>
            <a:pPr marL="342900" indent="-342900" algn="just">
              <a:lnSpc>
                <a:spcPct val="115000"/>
              </a:lnSpc>
              <a:spcAft>
                <a:spcPts val="1000"/>
              </a:spcAft>
              <a:buFont typeface="+mj-lt"/>
              <a:buAutoNum type="arabicPeriod"/>
            </a:pPr>
            <a:r>
              <a:rPr lang="en-IN" sz="2000" dirty="0" smtClean="0">
                <a:latin typeface="Times New Roman" panose="02020603050405020304" pitchFamily="18" charset="0"/>
                <a:ea typeface="Times New Roman" panose="02020603050405020304" pitchFamily="18" charset="0"/>
                <a:cs typeface="Mangal"/>
              </a:rPr>
              <a:t>The </a:t>
            </a:r>
            <a:r>
              <a:rPr lang="en-IN" sz="2000" dirty="0">
                <a:latin typeface="Times New Roman" panose="02020603050405020304" pitchFamily="18" charset="0"/>
                <a:ea typeface="Times New Roman" panose="02020603050405020304" pitchFamily="18" charset="0"/>
                <a:cs typeface="Mangal"/>
              </a:rPr>
              <a:t>grain size of silts falls between that of sand and clay, it is often assumed that the susceptibility of silts must also fall somewhere between the high susceptibility of sands </a:t>
            </a:r>
            <a:r>
              <a:rPr lang="en-IN" sz="2000" dirty="0" smtClean="0">
                <a:latin typeface="Times New Roman" panose="02020603050405020304" pitchFamily="18" charset="0"/>
                <a:ea typeface="Times New Roman" panose="02020603050405020304" pitchFamily="18" charset="0"/>
                <a:cs typeface="Mangal"/>
              </a:rPr>
              <a:t> which may prone to liquefaction.</a:t>
            </a:r>
            <a:endParaRPr lang="en-US" sz="2000" dirty="0">
              <a:effectLst/>
              <a:latin typeface="Calibri" panose="020F0502020204030204" pitchFamily="34" charset="0"/>
              <a:ea typeface="Times New Roman" panose="02020603050405020304" pitchFamily="18" charset="0"/>
              <a:cs typeface="Mangal"/>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685800" y="304800"/>
            <a:ext cx="8001000" cy="1983462"/>
          </a:xfrm>
          <a:prstGeom prst="snip2DiagRect">
            <a:avLst/>
          </a:prstGeom>
          <a:noFill/>
          <a:ln w="28575">
            <a:solidFill>
              <a:srgbClr val="0070C0"/>
            </a:solidFill>
          </a:ln>
        </p:spPr>
        <p:txBody>
          <a:bodyPr wrap="square" lIns="91440" tIns="45720" rIns="91440" bIns="45720">
            <a:spAutoFit/>
          </a:bodyPr>
          <a:lstStyle/>
          <a:p>
            <a:pPr algn="just"/>
            <a:r>
              <a:rPr lang="en-IN" sz="2800" b="1" dirty="0" smtClean="0"/>
              <a:t>Soil Mechanics: Consistency Test Data for Subsurface Investigation &amp; liquefaction. A Case Study of Pondicherry Seismic </a:t>
            </a:r>
            <a:r>
              <a:rPr lang="en-IN" sz="2800" b="1" dirty="0" err="1" smtClean="0"/>
              <a:t>Microzonations</a:t>
            </a:r>
            <a:r>
              <a:rPr lang="en-IN" sz="2800" b="1" dirty="0" smtClean="0"/>
              <a:t>.</a:t>
            </a:r>
            <a:endParaRPr lang="en-US" sz="2800" dirty="0" smtClean="0"/>
          </a:p>
          <a:p>
            <a:r>
              <a:rPr lang="en-IN" b="1" dirty="0"/>
              <a:t> </a:t>
            </a:r>
            <a:endParaRPr lang="en-US" dirty="0"/>
          </a:p>
        </p:txBody>
      </p:sp>
      <p:sp>
        <p:nvSpPr>
          <p:cNvPr id="6" name="Snip Diagonal Corner Rectangle 5"/>
          <p:cNvSpPr/>
          <p:nvPr/>
        </p:nvSpPr>
        <p:spPr>
          <a:xfrm>
            <a:off x="971550" y="2295189"/>
            <a:ext cx="7429500" cy="3709809"/>
          </a:xfrm>
          <a:prstGeom prst="snip2DiagRect">
            <a:avLst/>
          </a:prstGeom>
          <a:noFill/>
          <a:ln w="28575">
            <a:solidFill>
              <a:srgbClr val="0070C0"/>
            </a:solidFill>
          </a:ln>
        </p:spPr>
        <p:txBody>
          <a:bodyPr wrap="square" lIns="91440" tIns="45720" rIns="91440" bIns="45720">
            <a:spAutoFit/>
          </a:bodyPr>
          <a:lstStyle/>
          <a:p>
            <a:pPr algn="ctr"/>
            <a:r>
              <a:rPr lang="en-IN" sz="2800" b="1" i="1" dirty="0" smtClean="0"/>
              <a:t>S</a:t>
            </a:r>
            <a:r>
              <a:rPr lang="en-IN" sz="2800" b="1" i="1" dirty="0"/>
              <a:t>. P. Dhanvijay,</a:t>
            </a:r>
            <a:r>
              <a:rPr lang="en-US" sz="2800" b="1" i="1" dirty="0"/>
              <a:t> Director,</a:t>
            </a:r>
            <a:r>
              <a:rPr lang="en-IN" sz="2800" b="1" i="1" dirty="0"/>
              <a:t> Project Landslide, GSI-NER, Dimapur </a:t>
            </a:r>
            <a:endParaRPr lang="en-IN" sz="2800" b="1" i="1" dirty="0" smtClean="0"/>
          </a:p>
          <a:p>
            <a:pPr algn="ctr"/>
            <a:r>
              <a:rPr lang="en-US" sz="2800" b="1" i="1" dirty="0" smtClean="0"/>
              <a:t>&amp; </a:t>
            </a:r>
          </a:p>
          <a:p>
            <a:pPr algn="ctr"/>
            <a:r>
              <a:rPr lang="en-IN" sz="2800" b="1" i="1" dirty="0" smtClean="0"/>
              <a:t>B</a:t>
            </a:r>
            <a:r>
              <a:rPr lang="en-IN" sz="2800" b="1" i="1" dirty="0"/>
              <a:t>. </a:t>
            </a:r>
            <a:r>
              <a:rPr lang="en-IN" sz="2800" b="1" i="1" dirty="0" err="1"/>
              <a:t>Ajaya</a:t>
            </a:r>
            <a:r>
              <a:rPr lang="en-IN" sz="2800" b="1" i="1" dirty="0"/>
              <a:t> Kumar,</a:t>
            </a:r>
            <a:r>
              <a:rPr lang="en-US" sz="2800" b="1" i="1" dirty="0"/>
              <a:t> Director, EG Division, SR, Hyderabad</a:t>
            </a:r>
            <a:r>
              <a:rPr lang="en-IN" sz="2800" b="1" i="1" dirty="0"/>
              <a:t>.</a:t>
            </a:r>
            <a:endParaRPr lang="en-US" sz="2800" dirty="0"/>
          </a:p>
          <a:p>
            <a:pPr algn="ctr"/>
            <a:endParaRPr lang="en-US" sz="2800" dirty="0">
              <a:latin typeface="Arial" panose="020B0604020202020204" pitchFamily="34" charset="0"/>
              <a:cs typeface="Arial" panose="020B0604020202020204" pitchFamily="34" charset="0"/>
            </a:endParaRPr>
          </a:p>
          <a:p>
            <a:pPr algn="ctr"/>
            <a:endParaRPr lang="en-US" sz="28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869447" y="66455"/>
            <a:ext cx="340509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pitchFamily="34" charset="0"/>
                <a:ea typeface="Calibri" pitchFamily="34" charset="0"/>
                <a:cs typeface="Calibri" pitchFamily="34" charset="0"/>
              </a:rPr>
              <a:t>Observation &amp; Conclusion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81000" y="533400"/>
            <a:ext cx="8382000" cy="425501"/>
          </a:xfrm>
          <a:prstGeom prst="rect">
            <a:avLst/>
          </a:prstGeom>
        </p:spPr>
        <p:txBody>
          <a:bodyPr wrap="square">
            <a:spAutoFit/>
          </a:bodyPr>
          <a:lstStyle/>
          <a:p>
            <a:pPr algn="just">
              <a:lnSpc>
                <a:spcPct val="115000"/>
              </a:lnSpc>
              <a:spcAft>
                <a:spcPts val="1000"/>
              </a:spcAft>
            </a:pPr>
            <a:endParaRPr lang="en-US" sz="2000" dirty="0">
              <a:effectLst/>
              <a:latin typeface="Calibri" panose="020F0502020204030204" pitchFamily="34" charset="0"/>
              <a:ea typeface="Times New Roman" panose="02020603050405020304" pitchFamily="18" charset="0"/>
              <a:cs typeface="Mangal"/>
            </a:endParaRPr>
          </a:p>
        </p:txBody>
      </p:sp>
      <p:sp>
        <p:nvSpPr>
          <p:cNvPr id="2" name="Rectangle 1"/>
          <p:cNvSpPr/>
          <p:nvPr/>
        </p:nvSpPr>
        <p:spPr>
          <a:xfrm>
            <a:off x="228600" y="746150"/>
            <a:ext cx="8534400" cy="4154984"/>
          </a:xfrm>
          <a:prstGeom prst="rect">
            <a:avLst/>
          </a:prstGeom>
        </p:spPr>
        <p:txBody>
          <a:bodyPr wrap="square">
            <a:spAutoFit/>
          </a:bodyPr>
          <a:lstStyle/>
          <a:p>
            <a:pPr algn="just"/>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this paper</a:t>
            </a:r>
            <a:r>
              <a:rPr lang="en-US" sz="2400" kern="0" spc="-7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 geotechnically analysed soils </a:t>
            </a:r>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are considered to be of potentially liquefiable type </a:t>
            </a:r>
            <a:r>
              <a:rPr lang="en-US" sz="2400" kern="0" spc="-7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with </a:t>
            </a:r>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character </a:t>
            </a:r>
            <a:r>
              <a:rPr lang="en-US" sz="2400" kern="0" spc="-7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400" kern="0" spc="-7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less than 15% “clay” fines</a:t>
            </a:r>
            <a:r>
              <a:rPr lang="en-US" sz="2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0.0</a:t>
            </a:r>
            <a:r>
              <a:rPr lang="en-US" sz="2400" kern="0" spc="-22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05 </a:t>
            </a:r>
            <a:r>
              <a:rPr lang="en-US" sz="2400" kern="0" spc="-2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mm), (2) </a:t>
            </a:r>
            <a:r>
              <a:rPr lang="en-US" sz="2400" kern="0" spc="-22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Liquid </a:t>
            </a:r>
            <a:r>
              <a:rPr lang="en-US" sz="2400" kern="0" spc="-2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Limit of </a:t>
            </a:r>
            <a:r>
              <a:rPr lang="en-US" sz="2400" kern="0" spc="-22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LL</a:t>
            </a:r>
            <a:r>
              <a:rPr lang="en-US" sz="2400" kern="5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spc="-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35%, and (3) </a:t>
            </a:r>
            <a:r>
              <a:rPr lang="en-US" sz="2400" kern="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water </a:t>
            </a:r>
            <a:r>
              <a:rPr lang="en-US" sz="2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content greater than or equal to </a:t>
            </a:r>
            <a:r>
              <a:rPr lang="en-US" sz="2400" kern="0" spc="-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90% of the Liquid </a:t>
            </a:r>
            <a:r>
              <a:rPr lang="en-US" sz="2400" kern="0" spc="-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Limit (seed e </a:t>
            </a:r>
            <a:r>
              <a:rPr lang="en-US" sz="2400" kern="0" spc="-15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tal</a:t>
            </a:r>
            <a:r>
              <a:rPr lang="en-US" sz="2400" kern="0" spc="-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1984-85). </a:t>
            </a:r>
          </a:p>
          <a:p>
            <a:pPr algn="just"/>
            <a:r>
              <a:rPr lang="en-US" sz="2400" kern="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Andrews </a:t>
            </a:r>
            <a:r>
              <a:rPr lang="en-US" sz="2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Martin </a:t>
            </a:r>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(2000</a:t>
            </a:r>
            <a:r>
              <a:rPr lang="en-US" sz="2400" kern="0" spc="-7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also </a:t>
            </a:r>
            <a:r>
              <a:rPr lang="en-US" sz="2400" kern="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recommend </a:t>
            </a:r>
            <a:r>
              <a:rPr lang="en-US" sz="2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soils with less </a:t>
            </a:r>
            <a:r>
              <a:rPr lang="en-US" sz="2400" kern="0" spc="-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 about 10% clay fines (&lt; 0.002 mm) and a Liquid Limit</a:t>
            </a:r>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(LL) in the minus #40 sieve fraction of less than 32% be considered potentially liquefiable, that soils with more than about 10% clay fines and LL</a:t>
            </a:r>
            <a:r>
              <a:rPr lang="en-US" sz="2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 are unlikely to be </a:t>
            </a:r>
            <a:r>
              <a:rPr lang="en-US" sz="2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susceptible to classic cyclically-induced </a:t>
            </a:r>
            <a:r>
              <a:rPr lang="en-US" sz="2400" kern="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liquefaction</a:t>
            </a:r>
            <a:r>
              <a:rPr lang="en-US" sz="2400" kern="0" spc="-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Even this principle is also applicable to the studies carried out for Pondicherry seismic microzonations.</a:t>
            </a:r>
            <a:endParaRPr lang="en-US" sz="2400" kern="50" dirty="0">
              <a:effectLst/>
              <a:latin typeface="Times New Roman" panose="02020603050405020304" pitchFamily="18" charset="0"/>
              <a:ea typeface="Andale Sans UI"/>
              <a:cs typeface="Times New Roman" panose="02020603050405020304" pitchFamily="18" charset="0"/>
            </a:endParaRPr>
          </a:p>
        </p:txBody>
      </p:sp>
    </p:spTree>
    <p:extLst>
      <p:ext uri="{BB962C8B-B14F-4D97-AF65-F5344CB8AC3E}">
        <p14:creationId xmlns="" xmlns:p14="http://schemas.microsoft.com/office/powerpoint/2010/main" val="271003088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rot="20626493">
            <a:off x="1968717" y="2726196"/>
            <a:ext cx="5587566" cy="1021556"/>
          </a:xfrm>
          <a:prstGeom prst="roundRect">
            <a:avLst/>
          </a:prstGeom>
          <a:noFill/>
          <a:ln w="28575">
            <a:solidFill>
              <a:schemeClr val="tx1"/>
            </a:solidFill>
          </a:ln>
          <a:effectLst>
            <a:outerShdw blurRad="44450" dist="27940" dir="5400000" algn="ctr">
              <a:srgbClr val="000000">
                <a:alpha val="32000"/>
              </a:srgbClr>
            </a:outerShdw>
          </a:effectLst>
          <a:scene3d>
            <a:camera prst="perspectiveFront"/>
            <a:lightRig rig="balanced" dir="t">
              <a:rot lat="0" lon="0" rev="8700000"/>
            </a:lightRig>
          </a:scene3d>
          <a:sp3d>
            <a:bevelT w="190500" h="38100" prst="relaxedInset"/>
          </a:sp3d>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90036" y="139144"/>
            <a:ext cx="876393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ea typeface="Calibri" pitchFamily="34" charset="0"/>
                <a:cs typeface="Calibri" pitchFamily="34" charset="0"/>
              </a:rPr>
              <a:t>Seismic Microzonations attended</a:t>
            </a:r>
            <a:r>
              <a:rPr lang="en-US" sz="2400" b="1" dirty="0" smtClean="0">
                <a:solidFill>
                  <a:srgbClr val="000000"/>
                </a:solidFill>
                <a:latin typeface="Arial" pitchFamily="34" charset="0"/>
                <a:ea typeface="Calibri" pitchFamily="34" charset="0"/>
                <a:cs typeface="Calibri" pitchFamily="34" charset="0"/>
              </a:rPr>
              <a:t> by GT Lab SR,Hyderabd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1523951" y="1660267"/>
            <a:ext cx="6866816" cy="34163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pPr>
            <a:r>
              <a:rPr kumimoji="0" lang="en-US" sz="2400" b="1" i="0" u="none" strike="noStrike" cap="none" normalizeH="0" baseline="0" dirty="0" smtClean="0">
                <a:ln>
                  <a:noFill/>
                </a:ln>
                <a:solidFill>
                  <a:srgbClr val="000000"/>
                </a:solidFill>
                <a:effectLst/>
                <a:latin typeface="Arial" pitchFamily="34" charset="0"/>
                <a:ea typeface="Calibri" pitchFamily="34" charset="0"/>
                <a:cs typeface="Calibri" pitchFamily="34" charset="0"/>
              </a:rPr>
              <a:t>Seismic microzonation  of Vijayawada</a:t>
            </a:r>
          </a:p>
          <a:p>
            <a:pPr marL="342900" indent="-342900" algn="just" defTabSz="914400" fontAlgn="base">
              <a:spcBef>
                <a:spcPct val="0"/>
              </a:spcBef>
              <a:spcAft>
                <a:spcPct val="0"/>
              </a:spcAft>
              <a:buFont typeface="+mj-lt"/>
              <a:buAutoNum type="arabicPeriod"/>
            </a:pPr>
            <a:r>
              <a:rPr lang="en-US" sz="2400" b="1" dirty="0">
                <a:solidFill>
                  <a:srgbClr val="000000"/>
                </a:solidFill>
                <a:latin typeface="Arial" pitchFamily="34" charset="0"/>
                <a:ea typeface="Calibri" pitchFamily="34" charset="0"/>
                <a:cs typeface="Calibri" pitchFamily="34" charset="0"/>
              </a:rPr>
              <a:t>Seismic microzonation  of </a:t>
            </a:r>
            <a:r>
              <a:rPr lang="en-US" sz="2400" b="1" dirty="0" smtClean="0">
                <a:solidFill>
                  <a:srgbClr val="000000"/>
                </a:solidFill>
                <a:latin typeface="Arial" pitchFamily="34" charset="0"/>
                <a:ea typeface="Calibri" pitchFamily="34" charset="0"/>
                <a:cs typeface="Calibri" pitchFamily="34" charset="0"/>
              </a:rPr>
              <a:t>Vishakhapatnam</a:t>
            </a:r>
          </a:p>
          <a:p>
            <a:pPr marL="342900" lvl="0" indent="-342900" algn="just" defTabSz="914400" fontAlgn="base">
              <a:spcBef>
                <a:spcPct val="0"/>
              </a:spcBef>
              <a:spcAft>
                <a:spcPct val="0"/>
              </a:spcAft>
              <a:buFont typeface="+mj-lt"/>
              <a:buAutoNum type="arabicPeriod"/>
            </a:pPr>
            <a:r>
              <a:rPr lang="en-US" sz="2400" b="1" dirty="0">
                <a:solidFill>
                  <a:srgbClr val="000000"/>
                </a:solidFill>
                <a:latin typeface="Arial" pitchFamily="34" charset="0"/>
                <a:ea typeface="Calibri" pitchFamily="34" charset="0"/>
                <a:cs typeface="Calibri" pitchFamily="34" charset="0"/>
              </a:rPr>
              <a:t>Seismic microzonation  of </a:t>
            </a:r>
            <a:r>
              <a:rPr lang="en-US" sz="2400" b="1" dirty="0" smtClean="0">
                <a:solidFill>
                  <a:srgbClr val="000000"/>
                </a:solidFill>
                <a:latin typeface="Arial" pitchFamily="34" charset="0"/>
                <a:ea typeface="Calibri" pitchFamily="34" charset="0"/>
                <a:cs typeface="Calibri" pitchFamily="34" charset="0"/>
              </a:rPr>
              <a:t>Chennai</a:t>
            </a:r>
          </a:p>
          <a:p>
            <a:pPr marL="342900" indent="-342900" algn="just" defTabSz="914400" fontAlgn="base">
              <a:spcBef>
                <a:spcPct val="0"/>
              </a:spcBef>
              <a:spcAft>
                <a:spcPct val="0"/>
              </a:spcAft>
              <a:buFont typeface="+mj-lt"/>
              <a:buAutoNum type="arabicPeriod"/>
            </a:pPr>
            <a:r>
              <a:rPr lang="en-US" sz="2400" b="1" dirty="0">
                <a:solidFill>
                  <a:srgbClr val="000000"/>
                </a:solidFill>
                <a:latin typeface="Arial" pitchFamily="34" charset="0"/>
                <a:ea typeface="Calibri" pitchFamily="34" charset="0"/>
                <a:cs typeface="Calibri" pitchFamily="34" charset="0"/>
              </a:rPr>
              <a:t>Seismic microzonation  of </a:t>
            </a:r>
            <a:r>
              <a:rPr lang="en-US" sz="2400" b="1" dirty="0" err="1" smtClean="0">
                <a:solidFill>
                  <a:srgbClr val="000000"/>
                </a:solidFill>
                <a:latin typeface="Arial" pitchFamily="34" charset="0"/>
                <a:ea typeface="Calibri" pitchFamily="34" charset="0"/>
                <a:cs typeface="Calibri" pitchFamily="34" charset="0"/>
              </a:rPr>
              <a:t>Kochin</a:t>
            </a:r>
            <a:endParaRPr lang="en-US" sz="2400" b="1" dirty="0" smtClean="0">
              <a:solidFill>
                <a:srgbClr val="000000"/>
              </a:solidFill>
              <a:latin typeface="Arial" pitchFamily="34" charset="0"/>
              <a:ea typeface="Calibri" pitchFamily="34" charset="0"/>
              <a:cs typeface="Calibri" pitchFamily="34" charset="0"/>
            </a:endParaRPr>
          </a:p>
          <a:p>
            <a:pPr marL="342900" lvl="0" indent="-342900" algn="just" defTabSz="914400" fontAlgn="base">
              <a:spcBef>
                <a:spcPct val="0"/>
              </a:spcBef>
              <a:spcAft>
                <a:spcPct val="0"/>
              </a:spcAft>
              <a:buFont typeface="+mj-lt"/>
              <a:buAutoNum type="arabicPeriod"/>
            </a:pPr>
            <a:r>
              <a:rPr lang="en-US" sz="2400" b="1" dirty="0">
                <a:solidFill>
                  <a:srgbClr val="000000"/>
                </a:solidFill>
                <a:latin typeface="Arial" pitchFamily="34" charset="0"/>
                <a:ea typeface="Calibri" pitchFamily="34" charset="0"/>
                <a:cs typeface="Calibri" pitchFamily="34" charset="0"/>
              </a:rPr>
              <a:t>Seismic microzonation  of </a:t>
            </a:r>
            <a:r>
              <a:rPr lang="en-US" sz="2400" b="1" dirty="0" smtClean="0">
                <a:solidFill>
                  <a:srgbClr val="000000"/>
                </a:solidFill>
                <a:latin typeface="Arial" pitchFamily="34" charset="0"/>
                <a:ea typeface="Calibri" pitchFamily="34" charset="0"/>
                <a:cs typeface="Calibri" pitchFamily="34" charset="0"/>
              </a:rPr>
              <a:t>Mangalore</a:t>
            </a:r>
            <a:endParaRPr lang="en-US" sz="2400" b="1" dirty="0">
              <a:solidFill>
                <a:srgbClr val="000000"/>
              </a:solidFill>
              <a:latin typeface="Arial" pitchFamily="34" charset="0"/>
              <a:ea typeface="Calibri" pitchFamily="34" charset="0"/>
              <a:cs typeface="Calibri" pitchFamily="34" charset="0"/>
            </a:endParaRPr>
          </a:p>
          <a:p>
            <a:pPr algn="ctr" defTabSz="914400" fontAlgn="base">
              <a:spcBef>
                <a:spcPct val="0"/>
              </a:spcBef>
              <a:spcAft>
                <a:spcPct val="0"/>
              </a:spcAft>
            </a:pPr>
            <a:endParaRPr lang="en-US" sz="2400" b="1" dirty="0">
              <a:solidFill>
                <a:srgbClr val="000000"/>
              </a:solidFill>
              <a:latin typeface="Arial" pitchFamily="34" charset="0"/>
              <a:ea typeface="Calibri" pitchFamily="34" charset="0"/>
              <a:cs typeface="Calibri" pitchFamily="34" charset="0"/>
            </a:endParaRPr>
          </a:p>
          <a:p>
            <a:pPr lvl="0" algn="ctr" defTabSz="914400" fontAlgn="base">
              <a:spcBef>
                <a:spcPct val="0"/>
              </a:spcBef>
              <a:spcAft>
                <a:spcPct val="0"/>
              </a:spcAft>
            </a:pPr>
            <a:endParaRPr lang="en-US" sz="2400" b="1" dirty="0">
              <a:solidFill>
                <a:srgbClr val="000000"/>
              </a:solidFill>
              <a:latin typeface="Arial" pitchFamily="34" charset="0"/>
              <a:ea typeface="Calibri" pitchFamily="34" charset="0"/>
              <a:cs typeface="Calibri" pitchFamily="34" charset="0"/>
            </a:endParaRPr>
          </a:p>
          <a:p>
            <a:pPr algn="ctr" defTabSz="914400" fontAlgn="base">
              <a:spcBef>
                <a:spcPct val="0"/>
              </a:spcBef>
              <a:spcAft>
                <a:spcPct val="0"/>
              </a:spcAft>
            </a:pPr>
            <a:endParaRPr lang="en-US" sz="2400" b="1" dirty="0">
              <a:solidFill>
                <a:srgbClr val="000000"/>
              </a:solidFill>
              <a:latin typeface="Arial"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85432856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3962400" y="304800"/>
            <a:ext cx="197682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ea typeface="Calibri" pitchFamily="34" charset="0"/>
                <a:cs typeface="Calibri" pitchFamily="34" charset="0"/>
              </a:rPr>
              <a:t>Introduction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762000" y="990600"/>
            <a:ext cx="7239000" cy="4708981"/>
          </a:xfrm>
          <a:prstGeom prst="rect">
            <a:avLst/>
          </a:prstGeom>
        </p:spPr>
        <p:txBody>
          <a:bodyPr wrap="square">
            <a:spAutoFit/>
          </a:bodyPr>
          <a:lstStyle/>
          <a:p>
            <a:pPr algn="just"/>
            <a:r>
              <a:rPr lang="en-IN" sz="2000" dirty="0" smtClean="0"/>
              <a:t>Seismic hazard Microzonation of </a:t>
            </a:r>
            <a:r>
              <a:rPr lang="en-IN" sz="2000" dirty="0" err="1" smtClean="0"/>
              <a:t>Pondicherry</a:t>
            </a:r>
            <a:r>
              <a:rPr lang="en-IN" sz="2000" dirty="0" smtClean="0"/>
              <a:t>, India was carried out during 2005-07 in an area of about 150 </a:t>
            </a:r>
            <a:r>
              <a:rPr lang="en-IN" sz="2000" dirty="0" err="1" smtClean="0"/>
              <a:t>sq.km</a:t>
            </a:r>
            <a:r>
              <a:rPr lang="en-IN" sz="2000" dirty="0" smtClean="0"/>
              <a:t> in Survey of India </a:t>
            </a:r>
            <a:r>
              <a:rPr lang="en-IN" sz="2000" dirty="0" err="1" smtClean="0"/>
              <a:t>Toposheet</a:t>
            </a:r>
            <a:r>
              <a:rPr lang="en-IN" sz="2000" dirty="0" smtClean="0"/>
              <a:t> No.58M/13/1&amp;2 to classify the urban agglomeration into different discrete zones of seismic hazard.  The </a:t>
            </a:r>
            <a:r>
              <a:rPr lang="en-IN" sz="2000" dirty="0" err="1" smtClean="0"/>
              <a:t>Pondicherry</a:t>
            </a:r>
            <a:r>
              <a:rPr lang="en-IN" sz="2000" dirty="0" smtClean="0"/>
              <a:t> area is essentially a plain country with an upland area of </a:t>
            </a:r>
            <a:r>
              <a:rPr lang="en-IN" sz="2000" dirty="0" err="1" smtClean="0"/>
              <a:t>Cuddalore</a:t>
            </a:r>
            <a:r>
              <a:rPr lang="en-IN" sz="2000" dirty="0" smtClean="0"/>
              <a:t> sandstone with its immediate vicinity covered by soil/alluvial overburden underlain apparently by geotechnically not so competent </a:t>
            </a:r>
            <a:r>
              <a:rPr lang="en-IN" sz="2000" dirty="0" err="1" smtClean="0"/>
              <a:t>Cuddalore</a:t>
            </a:r>
            <a:r>
              <a:rPr lang="en-IN" sz="2000" dirty="0" smtClean="0"/>
              <a:t> sandstone. The plains essentially comprise of coastal and older flood plains of </a:t>
            </a:r>
            <a:r>
              <a:rPr lang="en-US" sz="2000" dirty="0" smtClean="0"/>
              <a:t>the </a:t>
            </a:r>
            <a:r>
              <a:rPr lang="en-IN" sz="2000" dirty="0" err="1" smtClean="0"/>
              <a:t>Gingee</a:t>
            </a:r>
            <a:r>
              <a:rPr lang="en-IN" sz="2000" dirty="0" smtClean="0"/>
              <a:t> River and </a:t>
            </a:r>
            <a:r>
              <a:rPr lang="en-US" sz="2000" dirty="0" smtClean="0"/>
              <a:t>the </a:t>
            </a:r>
            <a:r>
              <a:rPr lang="en-IN" sz="2000" dirty="0" err="1" smtClean="0"/>
              <a:t>Ariyankuppam</a:t>
            </a:r>
            <a:r>
              <a:rPr lang="en-IN" sz="2000" dirty="0" smtClean="0"/>
              <a:t> River.  Of the 11 boreholes drilled in </a:t>
            </a:r>
            <a:r>
              <a:rPr lang="en-IN" sz="2000" dirty="0" err="1" smtClean="0"/>
              <a:t>Pondicherry</a:t>
            </a:r>
            <a:r>
              <a:rPr lang="en-IN" sz="2000" dirty="0" smtClean="0"/>
              <a:t> area, 4 are over Tidal flats, 3 are over </a:t>
            </a:r>
            <a:r>
              <a:rPr lang="en-US" sz="2000" dirty="0" smtClean="0"/>
              <a:t>b</a:t>
            </a:r>
            <a:r>
              <a:rPr lang="en-IN" sz="2000" dirty="0" smtClean="0"/>
              <a:t>each dune, 4 are over flood plain, aggregating to a depth of 325m. In all about 1104 SPT are carried out up to a depth of 30m at an average interval of 2m, indicated a loose to moderately dense soil media up to an average depth of about 14 to 16m. </a:t>
            </a:r>
            <a:endParaRPr lang="en-US" sz="2000"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996347" y="24712"/>
            <a:ext cx="3205942" cy="45878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a:lnSpc>
                <a:spcPct val="107000"/>
              </a:lnSpc>
              <a:spcAft>
                <a:spcPts val="0"/>
              </a:spcAft>
            </a:pPr>
            <a:r>
              <a:rPr kumimoji="0" lang="en-US" sz="2400" b="1"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Targets and analysis</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55918" y="483492"/>
            <a:ext cx="8686800" cy="5830314"/>
          </a:xfrm>
          <a:prstGeom prst="rect">
            <a:avLst/>
          </a:prstGeom>
        </p:spPr>
        <p:txBody>
          <a:bodyPr wrap="square">
            <a:spAutoFit/>
          </a:bodyPr>
          <a:lstStyle/>
          <a:p>
            <a:pPr marL="342900" indent="-342900" algn="just">
              <a:lnSpc>
                <a:spcPct val="115000"/>
              </a:lnSpc>
              <a:spcAft>
                <a:spcPts val="1000"/>
              </a:spcAft>
              <a:buFont typeface="Arial" panose="020B0604020202020204" pitchFamily="34" charset="0"/>
              <a:buChar char="•"/>
            </a:pPr>
            <a:r>
              <a:rPr lang="en-IN" sz="2400" dirty="0" smtClean="0">
                <a:latin typeface="Times New Roman" panose="02020603050405020304" pitchFamily="18" charset="0"/>
                <a:ea typeface="Times New Roman" panose="02020603050405020304" pitchFamily="18" charset="0"/>
                <a:cs typeface="Mangal"/>
              </a:rPr>
              <a:t>Analysis of 104 </a:t>
            </a:r>
            <a:r>
              <a:rPr lang="en-IN" sz="2400" dirty="0">
                <a:latin typeface="Times New Roman" panose="02020603050405020304" pitchFamily="18" charset="0"/>
                <a:ea typeface="Times New Roman" panose="02020603050405020304" pitchFamily="18" charset="0"/>
                <a:cs typeface="Mangal"/>
              </a:rPr>
              <a:t>SPT </a:t>
            </a:r>
            <a:r>
              <a:rPr lang="en-IN" sz="2400" dirty="0" smtClean="0">
                <a:latin typeface="Times New Roman" panose="02020603050405020304" pitchFamily="18" charset="0"/>
                <a:ea typeface="Times New Roman" panose="02020603050405020304" pitchFamily="18" charset="0"/>
                <a:cs typeface="Mangal"/>
              </a:rPr>
              <a:t>samples (carried </a:t>
            </a:r>
            <a:r>
              <a:rPr lang="en-IN" sz="2400" dirty="0">
                <a:latin typeface="Times New Roman" panose="02020603050405020304" pitchFamily="18" charset="0"/>
                <a:ea typeface="Times New Roman" panose="02020603050405020304" pitchFamily="18" charset="0"/>
                <a:cs typeface="Mangal"/>
              </a:rPr>
              <a:t>out up to a depth of 30m at an average interval of </a:t>
            </a:r>
            <a:r>
              <a:rPr lang="en-IN" sz="2400" dirty="0" smtClean="0">
                <a:latin typeface="Times New Roman" panose="02020603050405020304" pitchFamily="18" charset="0"/>
                <a:ea typeface="Times New Roman" panose="02020603050405020304" pitchFamily="18" charset="0"/>
                <a:cs typeface="Mangal"/>
              </a:rPr>
              <a:t>2m)</a:t>
            </a:r>
          </a:p>
          <a:p>
            <a:pPr marL="342900" indent="-342900" algn="just">
              <a:lnSpc>
                <a:spcPct val="115000"/>
              </a:lnSpc>
              <a:spcAft>
                <a:spcPts val="1000"/>
              </a:spcAft>
              <a:buFont typeface="Arial" panose="020B0604020202020204" pitchFamily="34" charset="0"/>
              <a:buChar char="•"/>
            </a:pPr>
            <a:r>
              <a:rPr lang="en-IN" sz="2400" dirty="0" smtClean="0">
                <a:latin typeface="Times New Roman" panose="02020603050405020304" pitchFamily="18" charset="0"/>
                <a:ea typeface="Times New Roman" panose="02020603050405020304" pitchFamily="18" charset="0"/>
                <a:cs typeface="Mangal"/>
              </a:rPr>
              <a:t>Analysis of 74 bulk samples </a:t>
            </a:r>
            <a:r>
              <a:rPr lang="en-IN" sz="2400" dirty="0">
                <a:latin typeface="Times New Roman" panose="02020603050405020304" pitchFamily="18" charset="0"/>
                <a:ea typeface="Times New Roman" panose="02020603050405020304" pitchFamily="18" charset="0"/>
                <a:cs typeface="Mangal"/>
              </a:rPr>
              <a:t>carried out </a:t>
            </a:r>
            <a:r>
              <a:rPr lang="en-IN" sz="2400" dirty="0" smtClean="0">
                <a:latin typeface="Times New Roman" panose="02020603050405020304" pitchFamily="18" charset="0"/>
                <a:ea typeface="Times New Roman" panose="02020603050405020304" pitchFamily="18" charset="0"/>
                <a:cs typeface="Mangal"/>
              </a:rPr>
              <a:t>for Atterberg and consistency test data parameters </a:t>
            </a:r>
          </a:p>
          <a:p>
            <a:pPr marL="342900" indent="-342900" algn="just">
              <a:lnSpc>
                <a:spcPct val="115000"/>
              </a:lnSpc>
              <a:spcAft>
                <a:spcPts val="1000"/>
              </a:spcAft>
              <a:buFont typeface="Arial" panose="020B0604020202020204" pitchFamily="34" charset="0"/>
              <a:buChar char="•"/>
            </a:pPr>
            <a:r>
              <a:rPr lang="en-IN" sz="2400" dirty="0">
                <a:latin typeface="Times New Roman" panose="02020603050405020304" pitchFamily="18" charset="0"/>
                <a:ea typeface="Times New Roman" panose="02020603050405020304" pitchFamily="18" charset="0"/>
                <a:cs typeface="Mangal"/>
              </a:rPr>
              <a:t>The grain size weight percent determination </a:t>
            </a:r>
            <a:r>
              <a:rPr lang="en-IN" sz="2400" dirty="0" smtClean="0">
                <a:latin typeface="Times New Roman" panose="02020603050405020304" pitchFamily="18" charset="0"/>
                <a:ea typeface="Times New Roman" panose="02020603050405020304" pitchFamily="18" charset="0"/>
                <a:cs typeface="Mangal"/>
              </a:rPr>
              <a:t>for different </a:t>
            </a:r>
            <a:r>
              <a:rPr lang="en-IN" sz="2400" dirty="0">
                <a:latin typeface="Times New Roman" panose="02020603050405020304" pitchFamily="18" charset="0"/>
                <a:ea typeface="Times New Roman" panose="02020603050405020304" pitchFamily="18" charset="0"/>
                <a:cs typeface="Mangal"/>
              </a:rPr>
              <a:t>bore </a:t>
            </a:r>
            <a:r>
              <a:rPr lang="en-IN" sz="2400" dirty="0" smtClean="0">
                <a:latin typeface="Times New Roman" panose="02020603050405020304" pitchFamily="18" charset="0"/>
                <a:ea typeface="Times New Roman" panose="02020603050405020304" pitchFamily="18" charset="0"/>
                <a:cs typeface="Mangal"/>
              </a:rPr>
              <a:t>holes drilled in </a:t>
            </a:r>
            <a:r>
              <a:rPr lang="en-IN" sz="2400" dirty="0">
                <a:latin typeface="Times New Roman" panose="02020603050405020304" pitchFamily="18" charset="0"/>
                <a:ea typeface="Times New Roman" panose="02020603050405020304" pitchFamily="18" charset="0"/>
                <a:cs typeface="Mangal"/>
              </a:rPr>
              <a:t>Pondicherry area. </a:t>
            </a:r>
          </a:p>
          <a:p>
            <a:pPr marL="342900" indent="-342900" algn="just">
              <a:lnSpc>
                <a:spcPct val="115000"/>
              </a:lnSpc>
              <a:spcAft>
                <a:spcPts val="1000"/>
              </a:spcAft>
              <a:buFont typeface="Arial" panose="020B0604020202020204" pitchFamily="34" charset="0"/>
              <a:buChar char="•"/>
            </a:pPr>
            <a:r>
              <a:rPr lang="en-IN" sz="2400" dirty="0">
                <a:latin typeface="Times New Roman" panose="02020603050405020304" pitchFamily="18" charset="0"/>
                <a:ea typeface="Times New Roman" panose="02020603050405020304" pitchFamily="18" charset="0"/>
                <a:cs typeface="Mangal"/>
              </a:rPr>
              <a:t>The grain size distribution curves </a:t>
            </a:r>
            <a:r>
              <a:rPr lang="en-IN" sz="2400" dirty="0" smtClean="0">
                <a:latin typeface="Times New Roman" panose="02020603050405020304" pitchFamily="18" charset="0"/>
                <a:ea typeface="Times New Roman" panose="02020603050405020304" pitchFamily="18" charset="0"/>
                <a:cs typeface="Mangal"/>
              </a:rPr>
              <a:t>for </a:t>
            </a:r>
            <a:r>
              <a:rPr lang="en-IN" sz="2400" dirty="0">
                <a:latin typeface="Times New Roman" panose="02020603050405020304" pitchFamily="18" charset="0"/>
                <a:ea typeface="Times New Roman" panose="02020603050405020304" pitchFamily="18" charset="0"/>
                <a:cs typeface="Mangal"/>
              </a:rPr>
              <a:t>soil samples </a:t>
            </a:r>
            <a:r>
              <a:rPr lang="en-IN" sz="2400" dirty="0" smtClean="0">
                <a:latin typeface="Times New Roman" panose="02020603050405020304" pitchFamily="18" charset="0"/>
                <a:ea typeface="Times New Roman" panose="02020603050405020304" pitchFamily="18" charset="0"/>
                <a:cs typeface="Mangal"/>
              </a:rPr>
              <a:t>received from  </a:t>
            </a:r>
            <a:r>
              <a:rPr lang="en-IN" sz="2400" dirty="0">
                <a:latin typeface="Times New Roman" panose="02020603050405020304" pitchFamily="18" charset="0"/>
                <a:ea typeface="Times New Roman" panose="02020603050405020304" pitchFamily="18" charset="0"/>
                <a:cs typeface="Mangal"/>
              </a:rPr>
              <a:t>different borehole locations of Pondicherry area. </a:t>
            </a:r>
          </a:p>
          <a:p>
            <a:pPr marL="342900" indent="-342900" algn="just">
              <a:lnSpc>
                <a:spcPct val="115000"/>
              </a:lnSpc>
              <a:spcAft>
                <a:spcPts val="1000"/>
              </a:spcAft>
              <a:buFont typeface="Arial" panose="020B0604020202020204" pitchFamily="34" charset="0"/>
              <a:buChar char="•"/>
            </a:pPr>
            <a:r>
              <a:rPr lang="en-IN" sz="2400" dirty="0" smtClean="0">
                <a:latin typeface="Times New Roman" panose="02020603050405020304" pitchFamily="18" charset="0"/>
                <a:ea typeface="Times New Roman" panose="02020603050405020304" pitchFamily="18" charset="0"/>
                <a:cs typeface="Mangal"/>
              </a:rPr>
              <a:t>Synthesization of geotechnical  </a:t>
            </a:r>
            <a:r>
              <a:rPr lang="en-IN" sz="2400" dirty="0">
                <a:latin typeface="Times New Roman" panose="02020603050405020304" pitchFamily="18" charset="0"/>
                <a:ea typeface="Times New Roman" panose="02020603050405020304" pitchFamily="18" charset="0"/>
                <a:cs typeface="Mangal"/>
              </a:rPr>
              <a:t>input to the assessment of the liquefaction potential / susceptibility of sub surface soil media. </a:t>
            </a:r>
            <a:endParaRPr lang="en-IN" sz="2400" dirty="0" smtClean="0">
              <a:latin typeface="Times New Roman" panose="02020603050405020304" pitchFamily="18" charset="0"/>
              <a:ea typeface="Times New Roman" panose="02020603050405020304" pitchFamily="18" charset="0"/>
              <a:cs typeface="Mangal"/>
            </a:endParaRPr>
          </a:p>
          <a:p>
            <a:pPr marL="342900" indent="-342900" algn="just">
              <a:lnSpc>
                <a:spcPct val="115000"/>
              </a:lnSpc>
              <a:spcAft>
                <a:spcPts val="1000"/>
              </a:spcAft>
              <a:buFont typeface="Arial" panose="020B0604020202020204" pitchFamily="34" charset="0"/>
              <a:buChar char="•"/>
            </a:pPr>
            <a:r>
              <a:rPr lang="en-IN" sz="2400" dirty="0" smtClean="0">
                <a:latin typeface="Times New Roman" panose="02020603050405020304" pitchFamily="18" charset="0"/>
                <a:ea typeface="Times New Roman" panose="02020603050405020304" pitchFamily="18" charset="0"/>
                <a:cs typeface="Mangal"/>
              </a:rPr>
              <a:t>Classification  of soils for </a:t>
            </a:r>
            <a:r>
              <a:rPr lang="en-IN" sz="2400" dirty="0">
                <a:latin typeface="Times New Roman" panose="02020603050405020304" pitchFamily="18" charset="0"/>
                <a:ea typeface="Times New Roman" panose="02020603050405020304" pitchFamily="18" charset="0"/>
                <a:cs typeface="Mangal"/>
              </a:rPr>
              <a:t>potentially vulnerable to seismically induced liquefaction.</a:t>
            </a:r>
            <a:r>
              <a:rPr lang="en-IN" dirty="0">
                <a:latin typeface="Times New Roman" panose="02020603050405020304" pitchFamily="18" charset="0"/>
                <a:ea typeface="Times New Roman" panose="02020603050405020304" pitchFamily="18" charset="0"/>
                <a:cs typeface="Mangal"/>
              </a:rPr>
              <a:t> </a:t>
            </a:r>
            <a:endParaRPr lang="en-US" sz="1600" dirty="0">
              <a:effectLst/>
              <a:latin typeface="Calibri" panose="020F0502020204030204" pitchFamily="34" charset="0"/>
              <a:ea typeface="Times New Roman" panose="02020603050405020304" pitchFamily="18" charset="0"/>
              <a:cs typeface="Mangal"/>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042828" y="121502"/>
            <a:ext cx="7058343"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ea typeface="Calibri" pitchFamily="34" charset="0"/>
                <a:cs typeface="Calibri" pitchFamily="34" charset="0"/>
              </a:rPr>
              <a:t>SPT </a:t>
            </a:r>
            <a:r>
              <a:rPr lang="en-US" sz="2400" b="1" dirty="0" smtClean="0">
                <a:solidFill>
                  <a:srgbClr val="000000"/>
                </a:solidFill>
                <a:latin typeface="Arial" pitchFamily="34" charset="0"/>
                <a:ea typeface="Calibri" pitchFamily="34" charset="0"/>
                <a:cs typeface="Calibri" pitchFamily="34" charset="0"/>
              </a:rPr>
              <a:t>&amp; Bulk samples received </a:t>
            </a:r>
            <a:r>
              <a:rPr lang="en-US" sz="2400" b="1" dirty="0">
                <a:solidFill>
                  <a:srgbClr val="000000"/>
                </a:solidFill>
                <a:latin typeface="Arial" pitchFamily="34" charset="0"/>
                <a:ea typeface="Calibri" pitchFamily="34" charset="0"/>
                <a:cs typeface="Calibri" pitchFamily="34" charset="0"/>
              </a:rPr>
              <a:t> </a:t>
            </a:r>
            <a:r>
              <a:rPr lang="en-US" sz="2400" b="1" dirty="0" smtClean="0">
                <a:solidFill>
                  <a:srgbClr val="000000"/>
                </a:solidFill>
                <a:latin typeface="Arial" pitchFamily="34" charset="0"/>
                <a:ea typeface="Calibri" pitchFamily="34" charset="0"/>
                <a:cs typeface="Calibri" pitchFamily="34" charset="0"/>
              </a:rPr>
              <a:t>and analysed by</a:t>
            </a:r>
          </a:p>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solidFill>
                  <a:srgbClr val="000000"/>
                </a:solidFill>
                <a:latin typeface="Arial" pitchFamily="34" charset="0"/>
                <a:ea typeface="Calibri" pitchFamily="34" charset="0"/>
                <a:cs typeface="Calibri" pitchFamily="34" charset="0"/>
              </a:rPr>
              <a:t> GT Lab SR,Hyderabd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 xmlns:p14="http://schemas.microsoft.com/office/powerpoint/2010/main" val="1555375161"/>
              </p:ext>
            </p:extLst>
          </p:nvPr>
        </p:nvGraphicFramePr>
        <p:xfrm>
          <a:off x="419100" y="1447800"/>
          <a:ext cx="8191499" cy="4648200"/>
        </p:xfrm>
        <a:graphic>
          <a:graphicData uri="http://schemas.openxmlformats.org/drawingml/2006/table">
            <a:tbl>
              <a:tblPr>
                <a:tableStyleId>{5C22544A-7EE6-4342-B048-85BDC9FD1C3A}</a:tableStyleId>
              </a:tblPr>
              <a:tblGrid>
                <a:gridCol w="723066">
                  <a:extLst>
                    <a:ext uri="{9D8B030D-6E8A-4147-A177-3AD203B41FA5}">
                      <a16:colId xmlns="" xmlns:a16="http://schemas.microsoft.com/office/drawing/2014/main" val="3624141473"/>
                    </a:ext>
                  </a:extLst>
                </a:gridCol>
                <a:gridCol w="1542667">
                  <a:extLst>
                    <a:ext uri="{9D8B030D-6E8A-4147-A177-3AD203B41FA5}">
                      <a16:colId xmlns="" xmlns:a16="http://schemas.microsoft.com/office/drawing/2014/main" val="2003541904"/>
                    </a:ext>
                  </a:extLst>
                </a:gridCol>
                <a:gridCol w="2701452">
                  <a:extLst>
                    <a:ext uri="{9D8B030D-6E8A-4147-A177-3AD203B41FA5}">
                      <a16:colId xmlns="" xmlns:a16="http://schemas.microsoft.com/office/drawing/2014/main" val="97794192"/>
                    </a:ext>
                  </a:extLst>
                </a:gridCol>
                <a:gridCol w="1461455">
                  <a:extLst>
                    <a:ext uri="{9D8B030D-6E8A-4147-A177-3AD203B41FA5}">
                      <a16:colId xmlns="" xmlns:a16="http://schemas.microsoft.com/office/drawing/2014/main" val="3459877915"/>
                    </a:ext>
                  </a:extLst>
                </a:gridCol>
                <a:gridCol w="1762859">
                  <a:extLst>
                    <a:ext uri="{9D8B030D-6E8A-4147-A177-3AD203B41FA5}">
                      <a16:colId xmlns="" xmlns:a16="http://schemas.microsoft.com/office/drawing/2014/main" val="1061695781"/>
                    </a:ext>
                  </a:extLst>
                </a:gridCol>
              </a:tblGrid>
              <a:tr h="1267691">
                <a:tc>
                  <a:txBody>
                    <a:bodyPr/>
                    <a:lstStyle/>
                    <a:p>
                      <a:pPr marL="0" marR="0">
                        <a:lnSpc>
                          <a:spcPct val="115000"/>
                        </a:lnSpc>
                        <a:spcBef>
                          <a:spcPts val="0"/>
                        </a:spcBef>
                        <a:spcAft>
                          <a:spcPts val="1000"/>
                        </a:spcAft>
                      </a:pPr>
                      <a:r>
                        <a:rPr lang="en-IN" sz="2400" dirty="0">
                          <a:effectLst/>
                        </a:rPr>
                        <a:t>S.No</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Nature of sample</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Name of the project</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a:effectLst/>
                        </a:rPr>
                        <a:t>Sample received </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a:effectLst/>
                        </a:rPr>
                        <a:t>Total parameter analysed </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 xmlns:a16="http://schemas.microsoft.com/office/drawing/2014/main" val="4004415557"/>
                  </a:ext>
                </a:extLst>
              </a:tr>
              <a:tr h="762607">
                <a:tc>
                  <a:txBody>
                    <a:bodyPr/>
                    <a:lstStyle/>
                    <a:p>
                      <a:pPr marL="0" marR="0">
                        <a:lnSpc>
                          <a:spcPct val="115000"/>
                        </a:lnSpc>
                        <a:spcBef>
                          <a:spcPts val="0"/>
                        </a:spcBef>
                        <a:spcAft>
                          <a:spcPts val="1000"/>
                        </a:spcAft>
                      </a:pPr>
                      <a:r>
                        <a:rPr lang="en-IN" sz="2400" dirty="0">
                          <a:effectLst/>
                        </a:rPr>
                        <a:t>1</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SPT</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rowSpan="5">
                  <a:txBody>
                    <a:bodyPr/>
                    <a:lstStyle/>
                    <a:p>
                      <a:pPr marL="0" marR="0">
                        <a:lnSpc>
                          <a:spcPct val="115000"/>
                        </a:lnSpc>
                        <a:spcBef>
                          <a:spcPts val="0"/>
                        </a:spcBef>
                        <a:spcAft>
                          <a:spcPts val="1000"/>
                        </a:spcAft>
                      </a:pPr>
                      <a:r>
                        <a:rPr lang="en-IN" sz="2400" dirty="0" smtClean="0">
                          <a:effectLst/>
                        </a:rPr>
                        <a:t>Seismic </a:t>
                      </a:r>
                      <a:r>
                        <a:rPr lang="en-IN" sz="2400" dirty="0">
                          <a:effectLst/>
                        </a:rPr>
                        <a:t>Microzonation of Pondicherry agglomeration, Pondicherry, Earthquake Geology Div,GSI SR,Hyderabd.</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58</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a:effectLst/>
                        </a:rPr>
                        <a:t>406</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 xmlns:a16="http://schemas.microsoft.com/office/drawing/2014/main" val="3756182890"/>
                  </a:ext>
                </a:extLst>
              </a:tr>
              <a:tr h="731552">
                <a:tc>
                  <a:txBody>
                    <a:bodyPr/>
                    <a:lstStyle/>
                    <a:p>
                      <a:pPr marL="0" marR="0">
                        <a:lnSpc>
                          <a:spcPct val="115000"/>
                        </a:lnSpc>
                        <a:spcBef>
                          <a:spcPts val="0"/>
                        </a:spcBef>
                        <a:spcAft>
                          <a:spcPts val="1000"/>
                        </a:spcAft>
                      </a:pPr>
                      <a:r>
                        <a:rPr lang="en-IN" sz="2400">
                          <a:effectLst/>
                        </a:rPr>
                        <a:t>2</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SPT</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vMerge="1">
                  <a:txBody>
                    <a:bodyPr/>
                    <a:lstStyle/>
                    <a:p>
                      <a:endParaRPr lang="en-US"/>
                    </a:p>
                  </a:txBody>
                  <a:tcPr/>
                </a:tc>
                <a:tc>
                  <a:txBody>
                    <a:bodyPr/>
                    <a:lstStyle/>
                    <a:p>
                      <a:pPr marL="0" marR="0">
                        <a:lnSpc>
                          <a:spcPct val="115000"/>
                        </a:lnSpc>
                        <a:spcBef>
                          <a:spcPts val="0"/>
                        </a:spcBef>
                        <a:spcAft>
                          <a:spcPts val="1000"/>
                        </a:spcAft>
                      </a:pPr>
                      <a:r>
                        <a:rPr lang="en-IN" sz="2400" dirty="0">
                          <a:effectLst/>
                        </a:rPr>
                        <a:t>44</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300</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 xmlns:a16="http://schemas.microsoft.com/office/drawing/2014/main" val="3310858562"/>
                  </a:ext>
                </a:extLst>
              </a:tr>
              <a:tr h="581446">
                <a:tc>
                  <a:txBody>
                    <a:bodyPr/>
                    <a:lstStyle/>
                    <a:p>
                      <a:pPr marL="0" marR="0">
                        <a:lnSpc>
                          <a:spcPct val="115000"/>
                        </a:lnSpc>
                        <a:spcBef>
                          <a:spcPts val="0"/>
                        </a:spcBef>
                        <a:spcAft>
                          <a:spcPts val="1000"/>
                        </a:spcAft>
                      </a:pPr>
                      <a:r>
                        <a:rPr lang="en-IN" sz="2400">
                          <a:effectLst/>
                        </a:rPr>
                        <a:t>3</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Bulk</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vMerge="1">
                  <a:txBody>
                    <a:bodyPr/>
                    <a:lstStyle/>
                    <a:p>
                      <a:endParaRPr lang="en-US"/>
                    </a:p>
                  </a:txBody>
                  <a:tcPr/>
                </a:tc>
                <a:tc>
                  <a:txBody>
                    <a:bodyPr/>
                    <a:lstStyle/>
                    <a:p>
                      <a:pPr marL="0" marR="0">
                        <a:lnSpc>
                          <a:spcPct val="115000"/>
                        </a:lnSpc>
                        <a:spcBef>
                          <a:spcPts val="0"/>
                        </a:spcBef>
                        <a:spcAft>
                          <a:spcPts val="1000"/>
                        </a:spcAft>
                      </a:pPr>
                      <a:r>
                        <a:rPr lang="en-IN" sz="2400" dirty="0">
                          <a:effectLst/>
                        </a:rPr>
                        <a:t>41</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320</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 xmlns:a16="http://schemas.microsoft.com/office/drawing/2014/main" val="224512522"/>
                  </a:ext>
                </a:extLst>
              </a:tr>
              <a:tr h="581446">
                <a:tc>
                  <a:txBody>
                    <a:bodyPr/>
                    <a:lstStyle/>
                    <a:p>
                      <a:pPr marL="0" marR="0">
                        <a:lnSpc>
                          <a:spcPct val="115000"/>
                        </a:lnSpc>
                        <a:spcBef>
                          <a:spcPts val="0"/>
                        </a:spcBef>
                        <a:spcAft>
                          <a:spcPts val="1000"/>
                        </a:spcAft>
                      </a:pPr>
                      <a:r>
                        <a:rPr lang="en-IN" sz="2400">
                          <a:effectLst/>
                        </a:rPr>
                        <a:t>4</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a:effectLst/>
                        </a:rPr>
                        <a:t>Bulk</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tc vMerge="1">
                  <a:txBody>
                    <a:bodyPr/>
                    <a:lstStyle/>
                    <a:p>
                      <a:endParaRPr lang="en-US"/>
                    </a:p>
                  </a:txBody>
                  <a:tcPr/>
                </a:tc>
                <a:tc>
                  <a:txBody>
                    <a:bodyPr/>
                    <a:lstStyle/>
                    <a:p>
                      <a:pPr marL="0" marR="0">
                        <a:lnSpc>
                          <a:spcPct val="115000"/>
                        </a:lnSpc>
                        <a:spcBef>
                          <a:spcPts val="0"/>
                        </a:spcBef>
                        <a:spcAft>
                          <a:spcPts val="1000"/>
                        </a:spcAft>
                      </a:pPr>
                      <a:r>
                        <a:rPr lang="en-IN" sz="2400">
                          <a:effectLst/>
                        </a:rPr>
                        <a:t>33</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a:effectLst/>
                        </a:rPr>
                        <a:t>231</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 xmlns:a16="http://schemas.microsoft.com/office/drawing/2014/main" val="3018744086"/>
                  </a:ext>
                </a:extLst>
              </a:tr>
              <a:tr h="723458">
                <a:tc>
                  <a:txBody>
                    <a:bodyPr/>
                    <a:lstStyle/>
                    <a:p>
                      <a:pPr marL="0" marR="0">
                        <a:lnSpc>
                          <a:spcPct val="115000"/>
                        </a:lnSpc>
                        <a:spcBef>
                          <a:spcPts val="0"/>
                        </a:spcBef>
                        <a:spcAft>
                          <a:spcPts val="1000"/>
                        </a:spcAft>
                      </a:pPr>
                      <a:r>
                        <a:rPr lang="en-IN" sz="2400">
                          <a:effectLst/>
                        </a:rPr>
                        <a:t> </a:t>
                      </a:r>
                      <a:endParaRPr lang="en-US" sz="24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dirty="0" smtClean="0">
                          <a:effectLst/>
                        </a:rPr>
                        <a:t>Total</a:t>
                      </a:r>
                      <a:endParaRPr lang="en-US" sz="2400" dirty="0">
                        <a:effectLst/>
                        <a:latin typeface="Calibri" panose="020F0502020204030204" pitchFamily="34" charset="0"/>
                        <a:ea typeface="Times New Roman" panose="02020603050405020304" pitchFamily="18" charset="0"/>
                        <a:cs typeface="Mangal"/>
                      </a:endParaRPr>
                    </a:p>
                  </a:txBody>
                  <a:tcPr marL="68580" marR="68580" marT="0" marB="0"/>
                </a:tc>
                <a:tc vMerge="1">
                  <a:txBody>
                    <a:bodyPr/>
                    <a:lstStyle/>
                    <a:p>
                      <a:endParaRPr lang="en-US"/>
                    </a:p>
                  </a:txBody>
                  <a:tcPr/>
                </a:tc>
                <a:tc>
                  <a:txBody>
                    <a:bodyPr/>
                    <a:lstStyle/>
                    <a:p>
                      <a:pPr marL="0" marR="0">
                        <a:lnSpc>
                          <a:spcPct val="115000"/>
                        </a:lnSpc>
                        <a:spcBef>
                          <a:spcPts val="0"/>
                        </a:spcBef>
                        <a:spcAft>
                          <a:spcPts val="1000"/>
                        </a:spcAft>
                      </a:pPr>
                      <a:r>
                        <a:rPr lang="en-IN" sz="2400" b="1" dirty="0">
                          <a:effectLst/>
                        </a:rPr>
                        <a:t>176</a:t>
                      </a:r>
                      <a:endParaRPr lang="en-US" sz="2400" b="1"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0" marR="0">
                        <a:lnSpc>
                          <a:spcPct val="115000"/>
                        </a:lnSpc>
                        <a:spcBef>
                          <a:spcPts val="0"/>
                        </a:spcBef>
                        <a:spcAft>
                          <a:spcPts val="1000"/>
                        </a:spcAft>
                      </a:pPr>
                      <a:r>
                        <a:rPr lang="en-IN" sz="2400" b="1" dirty="0">
                          <a:effectLst/>
                        </a:rPr>
                        <a:t>1257</a:t>
                      </a:r>
                      <a:endParaRPr lang="en-US" sz="2400" b="1" dirty="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 xmlns:a16="http://schemas.microsoft.com/office/drawing/2014/main" val="2620548254"/>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541101" y="74711"/>
            <a:ext cx="206178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1400" b="1" dirty="0">
                <a:solidFill>
                  <a:srgbClr val="000000"/>
                </a:solidFill>
                <a:latin typeface="Arial" panose="020B0604020202020204" pitchFamily="34" charset="0"/>
                <a:ea typeface="Calibri" pitchFamily="34" charset="0"/>
                <a:cs typeface="Arial" panose="020B0604020202020204" pitchFamily="34" charset="0"/>
              </a:rPr>
              <a:t>Analysis table(CL-ML)</a:t>
            </a:r>
            <a:endParaRPr lang="en-US" b="1"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2137345181"/>
              </p:ext>
            </p:extLst>
          </p:nvPr>
        </p:nvGraphicFramePr>
        <p:xfrm>
          <a:off x="152400" y="417124"/>
          <a:ext cx="8763000" cy="6449568"/>
        </p:xfrm>
        <a:graphic>
          <a:graphicData uri="http://schemas.openxmlformats.org/drawingml/2006/table">
            <a:tbl>
              <a:tblPr firstRow="1" firstCol="1" bandRow="1">
                <a:tableStyleId>{5C22544A-7EE6-4342-B048-85BDC9FD1C3A}</a:tableStyleId>
              </a:tblPr>
              <a:tblGrid>
                <a:gridCol w="609600">
                  <a:extLst>
                    <a:ext uri="{9D8B030D-6E8A-4147-A177-3AD203B41FA5}">
                      <a16:colId xmlns="" xmlns:a16="http://schemas.microsoft.com/office/drawing/2014/main" val="2804507765"/>
                    </a:ext>
                  </a:extLst>
                </a:gridCol>
                <a:gridCol w="1072788">
                  <a:extLst>
                    <a:ext uri="{9D8B030D-6E8A-4147-A177-3AD203B41FA5}">
                      <a16:colId xmlns="" xmlns:a16="http://schemas.microsoft.com/office/drawing/2014/main" val="363754307"/>
                    </a:ext>
                  </a:extLst>
                </a:gridCol>
                <a:gridCol w="465405">
                  <a:extLst>
                    <a:ext uri="{9D8B030D-6E8A-4147-A177-3AD203B41FA5}">
                      <a16:colId xmlns="" xmlns:a16="http://schemas.microsoft.com/office/drawing/2014/main" val="2104920033"/>
                    </a:ext>
                  </a:extLst>
                </a:gridCol>
                <a:gridCol w="515471">
                  <a:extLst>
                    <a:ext uri="{9D8B030D-6E8A-4147-A177-3AD203B41FA5}">
                      <a16:colId xmlns="" xmlns:a16="http://schemas.microsoft.com/office/drawing/2014/main" val="3210997047"/>
                    </a:ext>
                  </a:extLst>
                </a:gridCol>
                <a:gridCol w="343647">
                  <a:extLst>
                    <a:ext uri="{9D8B030D-6E8A-4147-A177-3AD203B41FA5}">
                      <a16:colId xmlns="" xmlns:a16="http://schemas.microsoft.com/office/drawing/2014/main" val="1040457441"/>
                    </a:ext>
                  </a:extLst>
                </a:gridCol>
                <a:gridCol w="601382">
                  <a:extLst>
                    <a:ext uri="{9D8B030D-6E8A-4147-A177-3AD203B41FA5}">
                      <a16:colId xmlns="" xmlns:a16="http://schemas.microsoft.com/office/drawing/2014/main" val="3022436638"/>
                    </a:ext>
                  </a:extLst>
                </a:gridCol>
                <a:gridCol w="773206">
                  <a:extLst>
                    <a:ext uri="{9D8B030D-6E8A-4147-A177-3AD203B41FA5}">
                      <a16:colId xmlns="" xmlns:a16="http://schemas.microsoft.com/office/drawing/2014/main" val="435143084"/>
                    </a:ext>
                  </a:extLst>
                </a:gridCol>
                <a:gridCol w="800101">
                  <a:extLst>
                    <a:ext uri="{9D8B030D-6E8A-4147-A177-3AD203B41FA5}">
                      <a16:colId xmlns="" xmlns:a16="http://schemas.microsoft.com/office/drawing/2014/main" val="2351657634"/>
                    </a:ext>
                  </a:extLst>
                </a:gridCol>
                <a:gridCol w="990600">
                  <a:extLst>
                    <a:ext uri="{9D8B030D-6E8A-4147-A177-3AD203B41FA5}">
                      <a16:colId xmlns="" xmlns:a16="http://schemas.microsoft.com/office/drawing/2014/main" val="3560704909"/>
                    </a:ext>
                  </a:extLst>
                </a:gridCol>
                <a:gridCol w="2590800">
                  <a:extLst>
                    <a:ext uri="{9D8B030D-6E8A-4147-A177-3AD203B41FA5}">
                      <a16:colId xmlns="" xmlns:a16="http://schemas.microsoft.com/office/drawing/2014/main" val="287997344"/>
                    </a:ext>
                  </a:extLst>
                </a:gridCol>
              </a:tblGrid>
              <a:tr h="500441">
                <a:tc>
                  <a:txBody>
                    <a:bodyPr/>
                    <a:lstStyle/>
                    <a:p>
                      <a:pPr marL="0" marR="0">
                        <a:lnSpc>
                          <a:spcPct val="115000"/>
                        </a:lnSpc>
                        <a:spcBef>
                          <a:spcPts val="0"/>
                        </a:spcBef>
                        <a:spcAft>
                          <a:spcPts val="0"/>
                        </a:spcAft>
                      </a:pPr>
                      <a:r>
                        <a:rPr lang="en-IN" sz="1600" dirty="0">
                          <a:effectLst/>
                        </a:rPr>
                        <a:t>S.No</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Sample No</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LL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PL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PI</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SL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Co</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Friction  angle  Ø</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Group symbol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Remarks</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746801785"/>
                  </a:ext>
                </a:extLst>
              </a:tr>
              <a:tr h="250221">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kg/cm2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138777804"/>
                  </a:ext>
                </a:extLst>
              </a:tr>
              <a:tr h="250221">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BH-P1/BS1</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56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CH</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637832784"/>
                  </a:ext>
                </a:extLst>
              </a:tr>
              <a:tr h="250221">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BH-P1/BS2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472037236"/>
                  </a:ext>
                </a:extLst>
              </a:tr>
              <a:tr h="250221">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BH-P1/BS3</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Non Cohesive </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178651011"/>
                  </a:ext>
                </a:extLst>
              </a:tr>
              <a:tr h="250221">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BH-P1/BS4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9</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738814871"/>
                  </a:ext>
                </a:extLst>
              </a:tr>
              <a:tr h="250221">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BH-P1/BS5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17</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5</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11</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CL-ML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450503314"/>
                  </a:ext>
                </a:extLst>
              </a:tr>
              <a:tr h="250221">
                <a:tc>
                  <a:txBody>
                    <a:bodyPr/>
                    <a:lstStyle/>
                    <a:p>
                      <a:pPr marL="0" marR="0" algn="r">
                        <a:lnSpc>
                          <a:spcPct val="115000"/>
                        </a:lnSpc>
                        <a:spcBef>
                          <a:spcPts val="0"/>
                        </a:spcBef>
                        <a:spcAft>
                          <a:spcPts val="0"/>
                        </a:spcAft>
                      </a:pPr>
                      <a:r>
                        <a:rPr lang="en-IN" sz="1600">
                          <a:effectLst/>
                        </a:rPr>
                        <a:t>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BH-P1/BS6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7</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12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646056629"/>
                  </a:ext>
                </a:extLst>
              </a:tr>
              <a:tr h="250221">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BH-P1/BS7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541750598"/>
                  </a:ext>
                </a:extLst>
              </a:tr>
              <a:tr h="250221">
                <a:tc>
                  <a:txBody>
                    <a:bodyPr/>
                    <a:lstStyle/>
                    <a:p>
                      <a:pPr marL="0" marR="0" algn="r">
                        <a:lnSpc>
                          <a:spcPct val="115000"/>
                        </a:lnSpc>
                        <a:spcBef>
                          <a:spcPts val="0"/>
                        </a:spcBef>
                        <a:spcAft>
                          <a:spcPts val="0"/>
                        </a:spcAft>
                      </a:pPr>
                      <a:r>
                        <a:rPr lang="en-IN" sz="1600">
                          <a:effectLst/>
                        </a:rPr>
                        <a:t>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BH-P1/BS8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257804813"/>
                  </a:ext>
                </a:extLst>
              </a:tr>
              <a:tr h="250221">
                <a:tc>
                  <a:txBody>
                    <a:bodyPr/>
                    <a:lstStyle/>
                    <a:p>
                      <a:pPr marL="0" marR="0" algn="r">
                        <a:lnSpc>
                          <a:spcPct val="115000"/>
                        </a:lnSpc>
                        <a:spcBef>
                          <a:spcPts val="0"/>
                        </a:spcBef>
                        <a:spcAft>
                          <a:spcPts val="0"/>
                        </a:spcAft>
                      </a:pPr>
                      <a:r>
                        <a:rPr lang="en-IN" sz="1600">
                          <a:effectLst/>
                        </a:rPr>
                        <a:t>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BH-P1/BS9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4</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14</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559007298"/>
                  </a:ext>
                </a:extLst>
              </a:tr>
              <a:tr h="250221">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BH-P1/BS10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0.26</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27</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CL-ML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163585713"/>
                  </a:ext>
                </a:extLst>
              </a:tr>
              <a:tr h="250221">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BH-P2/BS1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28</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354461385"/>
                  </a:ext>
                </a:extLst>
              </a:tr>
              <a:tr h="250221">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BH-P2/BS2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33</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024261237"/>
                  </a:ext>
                </a:extLst>
              </a:tr>
              <a:tr h="250221">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BH-P2/BS3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31</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Non Cohesive</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637914188"/>
                  </a:ext>
                </a:extLst>
              </a:tr>
              <a:tr h="250221">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BH-P2/BS4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ML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310562659"/>
                  </a:ext>
                </a:extLst>
              </a:tr>
              <a:tr h="250221">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BH-P2/BS5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0.45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4768069"/>
                  </a:ext>
                </a:extLst>
              </a:tr>
              <a:tr h="250221">
                <a:tc>
                  <a:txBody>
                    <a:bodyPr/>
                    <a:lstStyle/>
                    <a:p>
                      <a:pPr marL="0" marR="0" algn="r">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BH-P2/BS6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Non Cohesive</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759576928"/>
                  </a:ext>
                </a:extLst>
              </a:tr>
              <a:tr h="250221">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BH-P2/BS7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68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MH</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369780677"/>
                  </a:ext>
                </a:extLst>
              </a:tr>
              <a:tr h="250221">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BH-P3/BS1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Non Cohesive</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602793582"/>
                  </a:ext>
                </a:extLst>
              </a:tr>
              <a:tr h="250221">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BH-P3/BS2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64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MH</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289782384"/>
                  </a:ext>
                </a:extLst>
              </a:tr>
              <a:tr h="250221">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BH-P3/BS3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CL-ML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968832906"/>
                  </a:ext>
                </a:extLst>
              </a:tr>
            </a:tbl>
          </a:graphicData>
        </a:graphic>
      </p:graphicFrame>
    </p:spTree>
    <p:extLst>
      <p:ext uri="{BB962C8B-B14F-4D97-AF65-F5344CB8AC3E}">
        <p14:creationId xmlns="" xmlns:p14="http://schemas.microsoft.com/office/powerpoint/2010/main" val="2423684345"/>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541099" y="128502"/>
            <a:ext cx="206178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kumimoji="0" lang="en-US" sz="1400" b="1"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Analysis table(CL-ML)</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2482871708"/>
              </p:ext>
            </p:extLst>
          </p:nvPr>
        </p:nvGraphicFramePr>
        <p:xfrm>
          <a:off x="190490" y="436279"/>
          <a:ext cx="8762999" cy="6449568"/>
        </p:xfrm>
        <a:graphic>
          <a:graphicData uri="http://schemas.openxmlformats.org/drawingml/2006/table">
            <a:tbl>
              <a:tblPr firstRow="1" firstCol="1" bandRow="1">
                <a:tableStyleId>{5C22544A-7EE6-4342-B048-85BDC9FD1C3A}</a:tableStyleId>
              </a:tblPr>
              <a:tblGrid>
                <a:gridCol w="609600">
                  <a:extLst>
                    <a:ext uri="{9D8B030D-6E8A-4147-A177-3AD203B41FA5}">
                      <a16:colId xmlns="" xmlns:a16="http://schemas.microsoft.com/office/drawing/2014/main" val="2804507765"/>
                    </a:ext>
                  </a:extLst>
                </a:gridCol>
                <a:gridCol w="1242647">
                  <a:extLst>
                    <a:ext uri="{9D8B030D-6E8A-4147-A177-3AD203B41FA5}">
                      <a16:colId xmlns="" xmlns:a16="http://schemas.microsoft.com/office/drawing/2014/main" val="363754307"/>
                    </a:ext>
                  </a:extLst>
                </a:gridCol>
                <a:gridCol w="584921">
                  <a:extLst>
                    <a:ext uri="{9D8B030D-6E8A-4147-A177-3AD203B41FA5}">
                      <a16:colId xmlns="" xmlns:a16="http://schemas.microsoft.com/office/drawing/2014/main" val="2104920033"/>
                    </a:ext>
                  </a:extLst>
                </a:gridCol>
                <a:gridCol w="584921">
                  <a:extLst>
                    <a:ext uri="{9D8B030D-6E8A-4147-A177-3AD203B41FA5}">
                      <a16:colId xmlns="" xmlns:a16="http://schemas.microsoft.com/office/drawing/2014/main" val="3210997047"/>
                    </a:ext>
                  </a:extLst>
                </a:gridCol>
                <a:gridCol w="682408">
                  <a:extLst>
                    <a:ext uri="{9D8B030D-6E8A-4147-A177-3AD203B41FA5}">
                      <a16:colId xmlns="" xmlns:a16="http://schemas.microsoft.com/office/drawing/2014/main" val="1040457441"/>
                    </a:ext>
                  </a:extLst>
                </a:gridCol>
                <a:gridCol w="487434">
                  <a:extLst>
                    <a:ext uri="{9D8B030D-6E8A-4147-A177-3AD203B41FA5}">
                      <a16:colId xmlns="" xmlns:a16="http://schemas.microsoft.com/office/drawing/2014/main" val="3022436638"/>
                    </a:ext>
                  </a:extLst>
                </a:gridCol>
                <a:gridCol w="877382">
                  <a:extLst>
                    <a:ext uri="{9D8B030D-6E8A-4147-A177-3AD203B41FA5}">
                      <a16:colId xmlns="" xmlns:a16="http://schemas.microsoft.com/office/drawing/2014/main" val="435143084"/>
                    </a:ext>
                  </a:extLst>
                </a:gridCol>
                <a:gridCol w="1560087">
                  <a:extLst>
                    <a:ext uri="{9D8B030D-6E8A-4147-A177-3AD203B41FA5}">
                      <a16:colId xmlns="" xmlns:a16="http://schemas.microsoft.com/office/drawing/2014/main" val="2351657634"/>
                    </a:ext>
                  </a:extLst>
                </a:gridCol>
                <a:gridCol w="762000">
                  <a:extLst>
                    <a:ext uri="{9D8B030D-6E8A-4147-A177-3AD203B41FA5}">
                      <a16:colId xmlns="" xmlns:a16="http://schemas.microsoft.com/office/drawing/2014/main" val="3560704909"/>
                    </a:ext>
                  </a:extLst>
                </a:gridCol>
                <a:gridCol w="1371599">
                  <a:extLst>
                    <a:ext uri="{9D8B030D-6E8A-4147-A177-3AD203B41FA5}">
                      <a16:colId xmlns="" xmlns:a16="http://schemas.microsoft.com/office/drawing/2014/main" val="287997344"/>
                    </a:ext>
                  </a:extLst>
                </a:gridCol>
              </a:tblGrid>
              <a:tr h="518654">
                <a:tc>
                  <a:txBody>
                    <a:bodyPr/>
                    <a:lstStyle/>
                    <a:p>
                      <a:pPr marL="0" marR="0">
                        <a:lnSpc>
                          <a:spcPct val="115000"/>
                        </a:lnSpc>
                        <a:spcBef>
                          <a:spcPts val="0"/>
                        </a:spcBef>
                        <a:spcAft>
                          <a:spcPts val="0"/>
                        </a:spcAft>
                      </a:pPr>
                      <a:r>
                        <a:rPr lang="en-IN" sz="1600" dirty="0">
                          <a:effectLst/>
                        </a:rPr>
                        <a:t>S.No</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Sample No</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LL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PL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PI</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SL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Co</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Friction  angle  Ø</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Group symbol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Remarks</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746801785"/>
                  </a:ext>
                </a:extLst>
              </a:tr>
              <a:tr h="259327">
                <a:tc>
                  <a:txBody>
                    <a:bodyPr/>
                    <a:lstStyle/>
                    <a:p>
                      <a:pPr marL="0" marR="0" algn="r">
                        <a:lnSpc>
                          <a:spcPct val="115000"/>
                        </a:lnSpc>
                        <a:spcBef>
                          <a:spcPts val="0"/>
                        </a:spcBef>
                        <a:spcAft>
                          <a:spcPts val="0"/>
                        </a:spcAft>
                      </a:pPr>
                      <a:r>
                        <a:rPr lang="en-IN" sz="1600" dirty="0">
                          <a:effectLst/>
                        </a:rPr>
                        <a:t>21</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BH-P3/BS4</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38</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518763872"/>
                  </a:ext>
                </a:extLst>
              </a:tr>
              <a:tr h="259327">
                <a:tc>
                  <a:txBody>
                    <a:bodyPr/>
                    <a:lstStyle/>
                    <a:p>
                      <a:pPr marL="0" marR="0" algn="r">
                        <a:lnSpc>
                          <a:spcPct val="115000"/>
                        </a:lnSpc>
                        <a:spcBef>
                          <a:spcPts val="0"/>
                        </a:spcBef>
                        <a:spcAft>
                          <a:spcPts val="0"/>
                        </a:spcAft>
                      </a:pPr>
                      <a:r>
                        <a:rPr lang="en-IN" sz="1600">
                          <a:effectLst/>
                        </a:rPr>
                        <a:t>22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BH-P3/BS5</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52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MH</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524259229"/>
                  </a:ext>
                </a:extLst>
              </a:tr>
              <a:tr h="259327">
                <a:tc>
                  <a:txBody>
                    <a:bodyPr/>
                    <a:lstStyle/>
                    <a:p>
                      <a:pPr marL="0" marR="0" algn="r">
                        <a:lnSpc>
                          <a:spcPct val="115000"/>
                        </a:lnSpc>
                        <a:spcBef>
                          <a:spcPts val="0"/>
                        </a:spcBef>
                        <a:spcAft>
                          <a:spcPts val="0"/>
                        </a:spcAft>
                      </a:pPr>
                      <a:r>
                        <a:rPr lang="en-IN" sz="1600">
                          <a:effectLst/>
                        </a:rPr>
                        <a:t>23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BH-P3/BS6</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48</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28</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834448965"/>
                  </a:ext>
                </a:extLst>
              </a:tr>
              <a:tr h="259327">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BH-P4/BS1</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0.19</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Non Cohesive</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267704506"/>
                  </a:ext>
                </a:extLst>
              </a:tr>
              <a:tr h="259327">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BH-P4/BS2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4</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0.24</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33</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995154004"/>
                  </a:ext>
                </a:extLst>
              </a:tr>
              <a:tr h="259327">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BH-P4/BS3</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19</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7</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252690775"/>
                  </a:ext>
                </a:extLst>
              </a:tr>
              <a:tr h="259327">
                <a:tc>
                  <a:txBody>
                    <a:bodyPr/>
                    <a:lstStyle/>
                    <a:p>
                      <a:pPr marL="0" marR="0" algn="r">
                        <a:lnSpc>
                          <a:spcPct val="115000"/>
                        </a:lnSpc>
                        <a:spcBef>
                          <a:spcPts val="0"/>
                        </a:spcBef>
                        <a:spcAft>
                          <a:spcPts val="0"/>
                        </a:spcAft>
                      </a:pPr>
                      <a:r>
                        <a:rPr lang="en-IN" sz="1600">
                          <a:effectLst/>
                        </a:rPr>
                        <a:t>27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BH-P4/BS4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Non Cohesive</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677406988"/>
                  </a:ext>
                </a:extLst>
              </a:tr>
              <a:tr h="259327">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BH-P4/BS5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56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MH</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244200079"/>
                  </a:ext>
                </a:extLst>
              </a:tr>
              <a:tr h="259327">
                <a:tc>
                  <a:txBody>
                    <a:bodyPr/>
                    <a:lstStyle/>
                    <a:p>
                      <a:pPr marL="0" marR="0" algn="r">
                        <a:lnSpc>
                          <a:spcPct val="115000"/>
                        </a:lnSpc>
                        <a:spcBef>
                          <a:spcPts val="0"/>
                        </a:spcBef>
                        <a:spcAft>
                          <a:spcPts val="0"/>
                        </a:spcAft>
                      </a:pPr>
                      <a:r>
                        <a:rPr lang="en-IN" sz="1600">
                          <a:effectLst/>
                        </a:rPr>
                        <a:t>29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BH-P4/BS6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15</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27</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246786733"/>
                  </a:ext>
                </a:extLst>
              </a:tr>
              <a:tr h="259327">
                <a:tc>
                  <a:txBody>
                    <a:bodyPr/>
                    <a:lstStyle/>
                    <a:p>
                      <a:pPr marL="0" marR="0" algn="r">
                        <a:lnSpc>
                          <a:spcPct val="115000"/>
                        </a:lnSpc>
                        <a:spcBef>
                          <a:spcPts val="0"/>
                        </a:spcBef>
                        <a:spcAft>
                          <a:spcPts val="0"/>
                        </a:spcAft>
                      </a:pPr>
                      <a:r>
                        <a:rPr lang="en-IN" sz="1600">
                          <a:effectLst/>
                        </a:rPr>
                        <a:t>30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BH-P5/BS1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869774501"/>
                  </a:ext>
                </a:extLst>
              </a:tr>
              <a:tr h="259327">
                <a:tc>
                  <a:txBody>
                    <a:bodyPr/>
                    <a:lstStyle/>
                    <a:p>
                      <a:pPr marL="0" marR="0" algn="r">
                        <a:lnSpc>
                          <a:spcPct val="115000"/>
                        </a:lnSpc>
                        <a:spcBef>
                          <a:spcPts val="0"/>
                        </a:spcBef>
                        <a:spcAft>
                          <a:spcPts val="0"/>
                        </a:spcAft>
                      </a:pPr>
                      <a:r>
                        <a:rPr lang="en-IN" sz="1600">
                          <a:effectLst/>
                        </a:rPr>
                        <a:t>31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BH-P5/BS2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0.26</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25</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592243651"/>
                  </a:ext>
                </a:extLst>
              </a:tr>
              <a:tr h="259327">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BH-P5/BS3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0.29</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744527235"/>
                  </a:ext>
                </a:extLst>
              </a:tr>
              <a:tr h="259327">
                <a:tc>
                  <a:txBody>
                    <a:bodyPr/>
                    <a:lstStyle/>
                    <a:p>
                      <a:pPr marL="0" marR="0" algn="r">
                        <a:lnSpc>
                          <a:spcPct val="115000"/>
                        </a:lnSpc>
                        <a:spcBef>
                          <a:spcPts val="0"/>
                        </a:spcBef>
                        <a:spcAft>
                          <a:spcPts val="0"/>
                        </a:spcAft>
                      </a:pPr>
                      <a:r>
                        <a:rPr lang="en-IN" sz="1600">
                          <a:effectLst/>
                        </a:rPr>
                        <a:t>33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BH-P5/BS4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32</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Non Cohesive</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475020084"/>
                  </a:ext>
                </a:extLst>
              </a:tr>
              <a:tr h="259327">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BH-P5/BS5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 </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 </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 </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 </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smtClean="0">
                          <a:effectLst/>
                        </a:rPr>
                        <a:t> </a:t>
                      </a:r>
                      <a:r>
                        <a:rPr lang="en-IN" sz="1600" dirty="0">
                          <a:effectLst/>
                        </a:rPr>
                        <a:t>and sandy</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71033298"/>
                  </a:ext>
                </a:extLst>
              </a:tr>
              <a:tr h="259327">
                <a:tc>
                  <a:txBody>
                    <a:bodyPr/>
                    <a:lstStyle/>
                    <a:p>
                      <a:pPr marL="0" marR="0" algn="r">
                        <a:lnSpc>
                          <a:spcPct val="115000"/>
                        </a:lnSpc>
                        <a:spcBef>
                          <a:spcPts val="0"/>
                        </a:spcBef>
                        <a:spcAft>
                          <a:spcPts val="0"/>
                        </a:spcAft>
                      </a:pPr>
                      <a:r>
                        <a:rPr lang="en-IN" sz="1600">
                          <a:effectLst/>
                        </a:rPr>
                        <a:t>35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BH-P5/BS6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44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0.29</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8</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904678897"/>
                  </a:ext>
                </a:extLst>
              </a:tr>
              <a:tr h="259327">
                <a:tc>
                  <a:txBody>
                    <a:bodyPr/>
                    <a:lstStyle/>
                    <a:p>
                      <a:pPr marL="0" marR="0" algn="r">
                        <a:lnSpc>
                          <a:spcPct val="115000"/>
                        </a:lnSpc>
                        <a:spcBef>
                          <a:spcPts val="0"/>
                        </a:spcBef>
                        <a:spcAft>
                          <a:spcPts val="0"/>
                        </a:spcAft>
                      </a:pPr>
                      <a:r>
                        <a:rPr lang="en-IN" sz="1600">
                          <a:effectLst/>
                        </a:rPr>
                        <a:t>36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BH-P6/BS1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34</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Non Cohesive</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505206925"/>
                  </a:ext>
                </a:extLst>
              </a:tr>
              <a:tr h="259327">
                <a:tc>
                  <a:txBody>
                    <a:bodyPr/>
                    <a:lstStyle/>
                    <a:p>
                      <a:pPr marL="0" marR="0" algn="r">
                        <a:lnSpc>
                          <a:spcPct val="115000"/>
                        </a:lnSpc>
                        <a:spcBef>
                          <a:spcPts val="0"/>
                        </a:spcBef>
                        <a:spcAft>
                          <a:spcPts val="0"/>
                        </a:spcAft>
                      </a:pPr>
                      <a:r>
                        <a:rPr lang="en-IN" sz="1600">
                          <a:effectLst/>
                        </a:rPr>
                        <a:t>37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BH-P6/BS2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0.19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31</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Non Cohesive</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457891672"/>
                  </a:ext>
                </a:extLst>
              </a:tr>
              <a:tr h="259327">
                <a:tc>
                  <a:txBody>
                    <a:bodyPr/>
                    <a:lstStyle/>
                    <a:p>
                      <a:pPr marL="0" marR="0" algn="r">
                        <a:lnSpc>
                          <a:spcPct val="115000"/>
                        </a:lnSpc>
                        <a:spcBef>
                          <a:spcPts val="0"/>
                        </a:spcBef>
                        <a:spcAft>
                          <a:spcPts val="0"/>
                        </a:spcAft>
                      </a:pPr>
                      <a:r>
                        <a:rPr lang="en-IN" sz="1600">
                          <a:effectLst/>
                        </a:rPr>
                        <a:t>38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BH-P6/BS3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29</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Non Cohesive</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08555712"/>
                  </a:ext>
                </a:extLst>
              </a:tr>
              <a:tr h="259327">
                <a:tc>
                  <a:txBody>
                    <a:bodyPr/>
                    <a:lstStyle/>
                    <a:p>
                      <a:pPr marL="0" marR="0" algn="r">
                        <a:lnSpc>
                          <a:spcPct val="115000"/>
                        </a:lnSpc>
                        <a:spcBef>
                          <a:spcPts val="0"/>
                        </a:spcBef>
                        <a:spcAft>
                          <a:spcPts val="0"/>
                        </a:spcAft>
                      </a:pPr>
                      <a:r>
                        <a:rPr lang="en-IN" sz="1600">
                          <a:effectLst/>
                        </a:rPr>
                        <a:t>39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BH-P6/BS4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57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dirty="0">
                          <a:effectLst/>
                        </a:rPr>
                        <a:t>18</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MH</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1616446225"/>
                  </a:ext>
                </a:extLst>
              </a:tr>
              <a:tr h="259327">
                <a:tc>
                  <a:txBody>
                    <a:bodyPr/>
                    <a:lstStyle/>
                    <a:p>
                      <a:pPr marL="0" marR="0" algn="r">
                        <a:lnSpc>
                          <a:spcPct val="115000"/>
                        </a:lnSpc>
                        <a:spcBef>
                          <a:spcPts val="0"/>
                        </a:spcBef>
                        <a:spcAft>
                          <a:spcPts val="0"/>
                        </a:spcAft>
                      </a:pPr>
                      <a:r>
                        <a:rPr lang="en-IN" sz="1600">
                          <a:effectLst/>
                        </a:rPr>
                        <a:t>40</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BH-P6/BS5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63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29</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0.32</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CH</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2614045453"/>
                  </a:ext>
                </a:extLst>
              </a:tr>
              <a:tr h="259327">
                <a:tc>
                  <a:txBody>
                    <a:bodyPr/>
                    <a:lstStyle/>
                    <a:p>
                      <a:pPr marL="0" marR="0" algn="r">
                        <a:lnSpc>
                          <a:spcPct val="115000"/>
                        </a:lnSpc>
                        <a:spcBef>
                          <a:spcPts val="0"/>
                        </a:spcBef>
                        <a:spcAft>
                          <a:spcPts val="0"/>
                        </a:spcAft>
                      </a:pPr>
                      <a:r>
                        <a:rPr lang="en-IN" sz="1600">
                          <a:effectLst/>
                        </a:rPr>
                        <a:t>41</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a:effectLst/>
                        </a:rPr>
                        <a:t>BH-P6/BS6</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0.28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gn="r">
                        <a:lnSpc>
                          <a:spcPct val="115000"/>
                        </a:lnSpc>
                        <a:spcBef>
                          <a:spcPts val="0"/>
                        </a:spcBef>
                        <a:spcAft>
                          <a:spcPts val="0"/>
                        </a:spcAft>
                      </a:pPr>
                      <a:r>
                        <a:rPr lang="en-IN" sz="1600">
                          <a:effectLst/>
                        </a:rPr>
                        <a:t>28</a:t>
                      </a:r>
                      <a:endParaRPr lang="en-US" sz="160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CL-ML</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25911" marR="25911" marT="0" marB="0" anchor="ctr"/>
                </a:tc>
                <a:extLst>
                  <a:ext uri="{0D108BD9-81ED-4DB2-BD59-A6C34878D82A}">
                    <a16:rowId xmlns="" xmlns:a16="http://schemas.microsoft.com/office/drawing/2014/main" val="3165572972"/>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1764442465"/>
              </p:ext>
            </p:extLst>
          </p:nvPr>
        </p:nvGraphicFramePr>
        <p:xfrm>
          <a:off x="228600" y="533400"/>
          <a:ext cx="8762999" cy="5040458"/>
        </p:xfrm>
        <a:graphic>
          <a:graphicData uri="http://schemas.openxmlformats.org/drawingml/2006/table">
            <a:tbl>
              <a:tblPr firstRow="1" firstCol="1" bandRow="1">
                <a:tableStyleId>{5C22544A-7EE6-4342-B048-85BDC9FD1C3A}</a:tableStyleId>
              </a:tblPr>
              <a:tblGrid>
                <a:gridCol w="657225">
                  <a:extLst>
                    <a:ext uri="{9D8B030D-6E8A-4147-A177-3AD203B41FA5}">
                      <a16:colId xmlns="" xmlns:a16="http://schemas.microsoft.com/office/drawing/2014/main" val="1459671731"/>
                    </a:ext>
                  </a:extLst>
                </a:gridCol>
                <a:gridCol w="1241425">
                  <a:extLst>
                    <a:ext uri="{9D8B030D-6E8A-4147-A177-3AD203B41FA5}">
                      <a16:colId xmlns="" xmlns:a16="http://schemas.microsoft.com/office/drawing/2014/main" val="991037496"/>
                    </a:ext>
                  </a:extLst>
                </a:gridCol>
                <a:gridCol w="511175">
                  <a:extLst>
                    <a:ext uri="{9D8B030D-6E8A-4147-A177-3AD203B41FA5}">
                      <a16:colId xmlns="" xmlns:a16="http://schemas.microsoft.com/office/drawing/2014/main" val="4084815256"/>
                    </a:ext>
                  </a:extLst>
                </a:gridCol>
                <a:gridCol w="508739">
                  <a:extLst>
                    <a:ext uri="{9D8B030D-6E8A-4147-A177-3AD203B41FA5}">
                      <a16:colId xmlns="" xmlns:a16="http://schemas.microsoft.com/office/drawing/2014/main" val="249575059"/>
                    </a:ext>
                  </a:extLst>
                </a:gridCol>
                <a:gridCol w="803275">
                  <a:extLst>
                    <a:ext uri="{9D8B030D-6E8A-4147-A177-3AD203B41FA5}">
                      <a16:colId xmlns="" xmlns:a16="http://schemas.microsoft.com/office/drawing/2014/main" val="3427653577"/>
                    </a:ext>
                  </a:extLst>
                </a:gridCol>
                <a:gridCol w="803275">
                  <a:extLst>
                    <a:ext uri="{9D8B030D-6E8A-4147-A177-3AD203B41FA5}">
                      <a16:colId xmlns="" xmlns:a16="http://schemas.microsoft.com/office/drawing/2014/main" val="888625653"/>
                    </a:ext>
                  </a:extLst>
                </a:gridCol>
                <a:gridCol w="781367">
                  <a:extLst>
                    <a:ext uri="{9D8B030D-6E8A-4147-A177-3AD203B41FA5}">
                      <a16:colId xmlns="" xmlns:a16="http://schemas.microsoft.com/office/drawing/2014/main" val="3652943568"/>
                    </a:ext>
                  </a:extLst>
                </a:gridCol>
                <a:gridCol w="1222813">
                  <a:extLst>
                    <a:ext uri="{9D8B030D-6E8A-4147-A177-3AD203B41FA5}">
                      <a16:colId xmlns="" xmlns:a16="http://schemas.microsoft.com/office/drawing/2014/main" val="445558840"/>
                    </a:ext>
                  </a:extLst>
                </a:gridCol>
                <a:gridCol w="1030942">
                  <a:extLst>
                    <a:ext uri="{9D8B030D-6E8A-4147-A177-3AD203B41FA5}">
                      <a16:colId xmlns="" xmlns:a16="http://schemas.microsoft.com/office/drawing/2014/main" val="422367888"/>
                    </a:ext>
                  </a:extLst>
                </a:gridCol>
                <a:gridCol w="1202763">
                  <a:extLst>
                    <a:ext uri="{9D8B030D-6E8A-4147-A177-3AD203B41FA5}">
                      <a16:colId xmlns="" xmlns:a16="http://schemas.microsoft.com/office/drawing/2014/main" val="3255219663"/>
                    </a:ext>
                  </a:extLst>
                </a:gridCol>
              </a:tblGrid>
              <a:tr h="611144">
                <a:tc>
                  <a:txBody>
                    <a:bodyPr/>
                    <a:lstStyle/>
                    <a:p>
                      <a:pPr marL="0" marR="0">
                        <a:lnSpc>
                          <a:spcPct val="115000"/>
                        </a:lnSpc>
                        <a:spcBef>
                          <a:spcPts val="0"/>
                        </a:spcBef>
                        <a:spcAft>
                          <a:spcPts val="0"/>
                        </a:spcAft>
                      </a:pPr>
                      <a:r>
                        <a:rPr lang="en-IN" sz="1600" dirty="0">
                          <a:effectLst/>
                        </a:rPr>
                        <a:t>S.No</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Sample No</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LL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PL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PI</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SL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Co  kg/cm2</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Friction angle    Ø</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Group symbol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Remarks</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2289119545"/>
                  </a:ext>
                </a:extLst>
              </a:tr>
              <a:tr h="243809">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2419545438"/>
                  </a:ext>
                </a:extLst>
              </a:tr>
              <a:tr h="288036">
                <a:tc>
                  <a:txBody>
                    <a:bodyPr/>
                    <a:lstStyle/>
                    <a:p>
                      <a:pPr marL="0" marR="0" algn="r">
                        <a:lnSpc>
                          <a:spcPct val="115000"/>
                        </a:lnSpc>
                        <a:spcBef>
                          <a:spcPts val="0"/>
                        </a:spcBef>
                        <a:spcAft>
                          <a:spcPts val="0"/>
                        </a:spcAft>
                      </a:pPr>
                      <a:r>
                        <a:rPr lang="en-IN" sz="1600">
                          <a:effectLst/>
                        </a:rPr>
                        <a:t>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BH-P7/BS1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0.35</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2979750401"/>
                  </a:ext>
                </a:extLst>
              </a:tr>
              <a:tr h="304800">
                <a:tc>
                  <a:txBody>
                    <a:bodyPr/>
                    <a:lstStyle/>
                    <a:p>
                      <a:pPr marL="0" marR="0" algn="r">
                        <a:lnSpc>
                          <a:spcPct val="115000"/>
                        </a:lnSpc>
                        <a:spcBef>
                          <a:spcPts val="0"/>
                        </a:spcBef>
                        <a:spcAft>
                          <a:spcPts val="0"/>
                        </a:spcAft>
                      </a:pPr>
                      <a:r>
                        <a:rPr lang="en-IN" sz="1600" dirty="0">
                          <a:effectLst/>
                        </a:rPr>
                        <a:t>2</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BH-P7/BS2</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30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0.22</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058752179"/>
                  </a:ext>
                </a:extLst>
              </a:tr>
              <a:tr h="304800">
                <a:tc>
                  <a:txBody>
                    <a:bodyPr/>
                    <a:lstStyle/>
                    <a:p>
                      <a:pPr marL="0" marR="0" algn="r">
                        <a:lnSpc>
                          <a:spcPct val="115000"/>
                        </a:lnSpc>
                        <a:spcBef>
                          <a:spcPts val="0"/>
                        </a:spcBef>
                        <a:spcAft>
                          <a:spcPts val="0"/>
                        </a:spcAft>
                      </a:pPr>
                      <a:r>
                        <a:rPr lang="en-IN" sz="1600">
                          <a:effectLst/>
                        </a:rPr>
                        <a:t>3</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BH-P7/BS3</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35</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15</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0.38</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810406813"/>
                  </a:ext>
                </a:extLst>
              </a:tr>
              <a:tr h="304800">
                <a:tc>
                  <a:txBody>
                    <a:bodyPr/>
                    <a:lstStyle/>
                    <a:p>
                      <a:pPr marL="0" marR="0" algn="r">
                        <a:lnSpc>
                          <a:spcPct val="115000"/>
                        </a:lnSpc>
                        <a:spcBef>
                          <a:spcPts val="0"/>
                        </a:spcBef>
                        <a:spcAft>
                          <a:spcPts val="0"/>
                        </a:spcAft>
                      </a:pPr>
                      <a:r>
                        <a:rPr lang="en-IN" sz="1600">
                          <a:effectLst/>
                        </a:rPr>
                        <a:t>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BH-P7/BS4</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0.2</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Non Cohesive</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59322351"/>
                  </a:ext>
                </a:extLst>
              </a:tr>
              <a:tr h="304800">
                <a:tc>
                  <a:txBody>
                    <a:bodyPr/>
                    <a:lstStyle/>
                    <a:p>
                      <a:pPr marL="0" marR="0" algn="r">
                        <a:lnSpc>
                          <a:spcPct val="115000"/>
                        </a:lnSpc>
                        <a:spcBef>
                          <a:spcPts val="0"/>
                        </a:spcBef>
                        <a:spcAft>
                          <a:spcPts val="0"/>
                        </a:spcAft>
                      </a:pPr>
                      <a:r>
                        <a:rPr lang="en-IN" sz="1600">
                          <a:effectLst/>
                        </a:rPr>
                        <a:t>5</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BH-P7/BS5</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76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38</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38</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0.56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MH</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987120374"/>
                  </a:ext>
                </a:extLst>
              </a:tr>
              <a:tr h="228600">
                <a:tc>
                  <a:txBody>
                    <a:bodyPr/>
                    <a:lstStyle/>
                    <a:p>
                      <a:pPr marL="0" marR="0" algn="r">
                        <a:lnSpc>
                          <a:spcPct val="115000"/>
                        </a:lnSpc>
                        <a:spcBef>
                          <a:spcPts val="0"/>
                        </a:spcBef>
                        <a:spcAft>
                          <a:spcPts val="0"/>
                        </a:spcAft>
                      </a:pPr>
                      <a:r>
                        <a:rPr lang="en-IN" sz="1600">
                          <a:effectLst/>
                        </a:rPr>
                        <a:t>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BH-P7/BS6</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30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15</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0.28</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384018549"/>
                  </a:ext>
                </a:extLst>
              </a:tr>
              <a:tr h="150050">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BH-P7/BS7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56</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29</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0.63</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20</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CH</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43361294"/>
                  </a:ext>
                </a:extLst>
              </a:tr>
              <a:tr h="223900">
                <a:tc>
                  <a:txBody>
                    <a:bodyPr/>
                    <a:lstStyle/>
                    <a:p>
                      <a:pPr marL="0" marR="0" algn="r">
                        <a:lnSpc>
                          <a:spcPct val="115000"/>
                        </a:lnSpc>
                        <a:spcBef>
                          <a:spcPts val="0"/>
                        </a:spcBef>
                        <a:spcAft>
                          <a:spcPts val="0"/>
                        </a:spcAft>
                      </a:pPr>
                      <a:r>
                        <a:rPr lang="en-IN" sz="1600">
                          <a:effectLst/>
                        </a:rPr>
                        <a:t>8</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BH-P8/BS1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35</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25</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0.36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ML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3202832609"/>
                  </a:ext>
                </a:extLst>
              </a:tr>
              <a:tr h="297750">
                <a:tc>
                  <a:txBody>
                    <a:bodyPr/>
                    <a:lstStyle/>
                    <a:p>
                      <a:pPr marL="0" marR="0" algn="r">
                        <a:lnSpc>
                          <a:spcPct val="115000"/>
                        </a:lnSpc>
                        <a:spcBef>
                          <a:spcPts val="0"/>
                        </a:spcBef>
                        <a:spcAft>
                          <a:spcPts val="0"/>
                        </a:spcAft>
                      </a:pPr>
                      <a:r>
                        <a:rPr lang="en-IN" sz="1600">
                          <a:effectLst/>
                        </a:rPr>
                        <a:t>9</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BH-P8/BS2</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29</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19</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10</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18</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0.23</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34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2324467695"/>
                  </a:ext>
                </a:extLst>
              </a:tr>
              <a:tr h="381000">
                <a:tc>
                  <a:txBody>
                    <a:bodyPr/>
                    <a:lstStyle/>
                    <a:p>
                      <a:pPr marL="0" marR="0" algn="r">
                        <a:lnSpc>
                          <a:spcPct val="115000"/>
                        </a:lnSpc>
                        <a:spcBef>
                          <a:spcPts val="0"/>
                        </a:spcBef>
                        <a:spcAft>
                          <a:spcPts val="0"/>
                        </a:spcAft>
                      </a:pPr>
                      <a:r>
                        <a:rPr lang="en-IN" sz="1600">
                          <a:effectLst/>
                        </a:rPr>
                        <a:t>10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BH-P8/BS3</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25</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19</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6</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18</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0.24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CL-ML</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2342034787"/>
                  </a:ext>
                </a:extLst>
              </a:tr>
              <a:tr h="228600">
                <a:tc>
                  <a:txBody>
                    <a:bodyPr/>
                    <a:lstStyle/>
                    <a:p>
                      <a:pPr marL="0" marR="0" algn="r">
                        <a:lnSpc>
                          <a:spcPct val="115000"/>
                        </a:lnSpc>
                        <a:spcBef>
                          <a:spcPts val="0"/>
                        </a:spcBef>
                        <a:spcAft>
                          <a:spcPts val="0"/>
                        </a:spcAft>
                      </a:pPr>
                      <a:r>
                        <a:rPr lang="en-IN" sz="1600" dirty="0">
                          <a:effectLst/>
                        </a:rPr>
                        <a:t>11</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BH-P8/BS4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21</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0.23</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32</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Non Cohesive</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798094774"/>
                  </a:ext>
                </a:extLst>
              </a:tr>
              <a:tr h="378650">
                <a:tc>
                  <a:txBody>
                    <a:bodyPr/>
                    <a:lstStyle/>
                    <a:p>
                      <a:pPr marL="0" marR="0" algn="r">
                        <a:lnSpc>
                          <a:spcPct val="115000"/>
                        </a:lnSpc>
                        <a:spcBef>
                          <a:spcPts val="0"/>
                        </a:spcBef>
                        <a:spcAft>
                          <a:spcPts val="0"/>
                        </a:spcAft>
                      </a:pPr>
                      <a:r>
                        <a:rPr lang="en-IN" sz="1600">
                          <a:effectLst/>
                        </a:rPr>
                        <a:t>12</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BH-P8/BS5</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 </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0.24</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34</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Not sufficient and sandy</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1796228640"/>
                  </a:ext>
                </a:extLst>
              </a:tr>
              <a:tr h="207136">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a:effectLst/>
                        </a:rPr>
                        <a:t>BH-P8/BS6</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20</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13</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7</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14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a:effectLst/>
                        </a:rPr>
                        <a:t>0.24</a:t>
                      </a:r>
                      <a:endParaRPr lang="en-US" sz="160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gn="r">
                        <a:lnSpc>
                          <a:spcPct val="115000"/>
                        </a:lnSpc>
                        <a:spcBef>
                          <a:spcPts val="0"/>
                        </a:spcBef>
                        <a:spcAft>
                          <a:spcPts val="0"/>
                        </a:spcAft>
                      </a:pPr>
                      <a:r>
                        <a:rPr lang="en-IN" sz="1600" dirty="0">
                          <a:effectLst/>
                        </a:rPr>
                        <a:t>25</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CL-ML</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tc>
                  <a:txBody>
                    <a:bodyPr/>
                    <a:lstStyle/>
                    <a:p>
                      <a:pPr marL="0" marR="0">
                        <a:lnSpc>
                          <a:spcPct val="115000"/>
                        </a:lnSpc>
                        <a:spcBef>
                          <a:spcPts val="0"/>
                        </a:spcBef>
                        <a:spcAft>
                          <a:spcPts val="0"/>
                        </a:spcAft>
                      </a:pPr>
                      <a:r>
                        <a:rPr lang="en-IN" sz="1600" dirty="0">
                          <a:effectLst/>
                        </a:rPr>
                        <a:t>--</a:t>
                      </a:r>
                      <a:endParaRPr lang="en-US" sz="1600" dirty="0">
                        <a:effectLst/>
                        <a:latin typeface="Calibri" panose="020F0502020204030204" pitchFamily="34" charset="0"/>
                        <a:ea typeface="Times New Roman" panose="02020603050405020304" pitchFamily="18" charset="0"/>
                        <a:cs typeface="Mangal"/>
                      </a:endParaRPr>
                    </a:p>
                  </a:txBody>
                  <a:tcPr marL="34043" marR="34043" marT="0" marB="0" anchor="ctr"/>
                </a:tc>
                <a:extLst>
                  <a:ext uri="{0D108BD9-81ED-4DB2-BD59-A6C34878D82A}">
                    <a16:rowId xmlns="" xmlns:a16="http://schemas.microsoft.com/office/drawing/2014/main" val="505495175"/>
                  </a:ext>
                </a:extLst>
              </a:tr>
            </a:tbl>
          </a:graphicData>
        </a:graphic>
      </p:graphicFrame>
      <p:sp>
        <p:nvSpPr>
          <p:cNvPr id="4" name="Rectangle 3"/>
          <p:cNvSpPr/>
          <p:nvPr/>
        </p:nvSpPr>
        <p:spPr>
          <a:xfrm>
            <a:off x="3124200" y="27709"/>
            <a:ext cx="2608406" cy="369332"/>
          </a:xfrm>
          <a:prstGeom prst="rect">
            <a:avLst/>
          </a:prstGeom>
        </p:spPr>
        <p:txBody>
          <a:bodyPr wrap="none">
            <a:spAutoFit/>
          </a:bodyPr>
          <a:lstStyle/>
          <a:p>
            <a:pPr algn="ctr" fontAlgn="base">
              <a:spcBef>
                <a:spcPct val="0"/>
              </a:spcBef>
              <a:spcAft>
                <a:spcPct val="0"/>
              </a:spcAft>
            </a:pPr>
            <a:r>
              <a:rPr lang="en-US" b="1" dirty="0">
                <a:solidFill>
                  <a:srgbClr val="000000"/>
                </a:solidFill>
                <a:latin typeface="Arial" panose="020B0604020202020204" pitchFamily="34" charset="0"/>
                <a:ea typeface="Calibri" pitchFamily="34" charset="0"/>
                <a:cs typeface="Arial" panose="020B0604020202020204" pitchFamily="34" charset="0"/>
              </a:rPr>
              <a:t>Analysis table(CL-ML)</a:t>
            </a:r>
            <a:endParaRPr lang="en-US" b="1" dirty="0">
              <a:latin typeface="Arial" pitchFamily="34" charset="0"/>
              <a:cs typeface="Arial" pitchFamily="34" charset="0"/>
            </a:endParaRPr>
          </a:p>
        </p:txBody>
      </p:sp>
    </p:spTree>
    <p:extLst>
      <p:ext uri="{BB962C8B-B14F-4D97-AF65-F5344CB8AC3E}">
        <p14:creationId xmlns="" xmlns:p14="http://schemas.microsoft.com/office/powerpoint/2010/main" val="73328101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717</TotalTime>
  <Words>2722</Words>
  <Application>Microsoft Office PowerPoint</Application>
  <PresentationFormat>On-screen Show (4:3)</PresentationFormat>
  <Paragraphs>1952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Retrospect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Madhu</dc:creator>
  <cp:lastModifiedBy>Director GSI</cp:lastModifiedBy>
  <cp:revision>118</cp:revision>
  <dcterms:created xsi:type="dcterms:W3CDTF">2006-08-16T00:00:00Z</dcterms:created>
  <dcterms:modified xsi:type="dcterms:W3CDTF">2018-12-04T10:09:41Z</dcterms:modified>
</cp:coreProperties>
</file>